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0" r:id="rId1"/>
  </p:sldMasterIdLst>
  <p:notesMasterIdLst>
    <p:notesMasterId r:id="rId34"/>
  </p:notesMasterIdLst>
  <p:handoutMasterIdLst>
    <p:handoutMasterId r:id="rId35"/>
  </p:handoutMasterIdLst>
  <p:sldIdLst>
    <p:sldId id="278" r:id="rId2"/>
    <p:sldId id="258" r:id="rId3"/>
    <p:sldId id="260" r:id="rId4"/>
    <p:sldId id="261" r:id="rId5"/>
    <p:sldId id="263" r:id="rId6"/>
    <p:sldId id="264" r:id="rId7"/>
    <p:sldId id="267" r:id="rId8"/>
    <p:sldId id="269" r:id="rId9"/>
    <p:sldId id="270" r:id="rId10"/>
    <p:sldId id="373" r:id="rId11"/>
    <p:sldId id="363" r:id="rId12"/>
    <p:sldId id="271" r:id="rId13"/>
    <p:sldId id="274" r:id="rId14"/>
    <p:sldId id="364" r:id="rId15"/>
    <p:sldId id="290" r:id="rId16"/>
    <p:sldId id="361" r:id="rId17"/>
    <p:sldId id="374" r:id="rId18"/>
    <p:sldId id="367" r:id="rId19"/>
    <p:sldId id="285" r:id="rId20"/>
    <p:sldId id="288" r:id="rId21"/>
    <p:sldId id="369" r:id="rId22"/>
    <p:sldId id="375" r:id="rId23"/>
    <p:sldId id="280" r:id="rId24"/>
    <p:sldId id="320" r:id="rId25"/>
    <p:sldId id="370" r:id="rId26"/>
    <p:sldId id="295" r:id="rId27"/>
    <p:sldId id="293" r:id="rId28"/>
    <p:sldId id="296" r:id="rId29"/>
    <p:sldId id="297" r:id="rId30"/>
    <p:sldId id="372" r:id="rId31"/>
    <p:sldId id="300" r:id="rId32"/>
    <p:sldId id="328" r:id="rId33"/>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E4351"/>
    <a:srgbClr val="BBC5B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74" autoAdjust="0"/>
    <p:restoredTop sz="94660"/>
  </p:normalViewPr>
  <p:slideViewPr>
    <p:cSldViewPr>
      <p:cViewPr varScale="1">
        <p:scale>
          <a:sx n="70" d="100"/>
          <a:sy n="70" d="100"/>
        </p:scale>
        <p:origin x="1380" y="4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diagrams/_rels/data2.xml.rels><?xml version="1.0" encoding="UTF-8" standalone="yes"?>
<Relationships xmlns="http://schemas.openxmlformats.org/package/2006/relationships"><Relationship Id="rId2" Type="http://schemas.openxmlformats.org/officeDocument/2006/relationships/image" Target="../media/image8.svg"/><Relationship Id="rId1" Type="http://schemas.openxmlformats.org/officeDocument/2006/relationships/image" Target="../media/image8.png"/></Relationships>
</file>

<file path=ppt/diagrams/_rels/data3.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6.png"/><Relationship Id="rId7" Type="http://schemas.openxmlformats.org/officeDocument/2006/relationships/image" Target="../media/image18.png"/><Relationship Id="rId2" Type="http://schemas.openxmlformats.org/officeDocument/2006/relationships/image" Target="../media/image18.svg"/><Relationship Id="rId1" Type="http://schemas.openxmlformats.org/officeDocument/2006/relationships/image" Target="../media/image15.png"/><Relationship Id="rId6" Type="http://schemas.openxmlformats.org/officeDocument/2006/relationships/image" Target="../media/image22.svg"/><Relationship Id="rId5" Type="http://schemas.openxmlformats.org/officeDocument/2006/relationships/image" Target="../media/image17.png"/><Relationship Id="rId4" Type="http://schemas.openxmlformats.org/officeDocument/2006/relationships/image" Target="../media/image20.svg"/></Relationships>
</file>

<file path=ppt/diagrams/_rels/drawing2.xml.rels><?xml version="1.0" encoding="UTF-8" standalone="yes"?>
<Relationships xmlns="http://schemas.openxmlformats.org/package/2006/relationships"><Relationship Id="rId2" Type="http://schemas.openxmlformats.org/officeDocument/2006/relationships/image" Target="../media/image8.svg"/><Relationship Id="rId1" Type="http://schemas.openxmlformats.org/officeDocument/2006/relationships/image" Target="../media/image8.png"/></Relationships>
</file>

<file path=ppt/diagrams/_rels/drawing3.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6.png"/><Relationship Id="rId7" Type="http://schemas.openxmlformats.org/officeDocument/2006/relationships/image" Target="../media/image18.png"/><Relationship Id="rId2" Type="http://schemas.openxmlformats.org/officeDocument/2006/relationships/image" Target="../media/image18.svg"/><Relationship Id="rId1" Type="http://schemas.openxmlformats.org/officeDocument/2006/relationships/image" Target="../media/image15.png"/><Relationship Id="rId6" Type="http://schemas.openxmlformats.org/officeDocument/2006/relationships/image" Target="../media/image22.svg"/><Relationship Id="rId5" Type="http://schemas.openxmlformats.org/officeDocument/2006/relationships/image" Target="../media/image17.png"/><Relationship Id="rId4" Type="http://schemas.openxmlformats.org/officeDocument/2006/relationships/image" Target="../media/image20.sv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E6DCBA6-6FC5-4B18-9DAE-0FC3C48E18ED}"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C8C4590F-048C-43B4-80E1-4190D45B0CB8}">
      <dgm:prSet/>
      <dgm:spPr/>
      <dgm:t>
        <a:bodyPr/>
        <a:lstStyle/>
        <a:p>
          <a:r>
            <a:rPr lang="en-US"/>
            <a:t>Difficult to disentangle the effects of tourism from the effects of human existence</a:t>
          </a:r>
        </a:p>
      </dgm:t>
    </dgm:pt>
    <dgm:pt modelId="{8AF7AE14-4F5D-414A-A32F-A8C1D5433ECE}" type="parTrans" cxnId="{A293EEA2-6C0C-41D5-B76C-BF1F3BDA39BE}">
      <dgm:prSet/>
      <dgm:spPr/>
      <dgm:t>
        <a:bodyPr/>
        <a:lstStyle/>
        <a:p>
          <a:endParaRPr lang="en-US"/>
        </a:p>
      </dgm:t>
    </dgm:pt>
    <dgm:pt modelId="{C0E1EE4F-EA38-46DB-AA16-FED82E0C189D}" type="sibTrans" cxnId="{A293EEA2-6C0C-41D5-B76C-BF1F3BDA39BE}">
      <dgm:prSet/>
      <dgm:spPr/>
      <dgm:t>
        <a:bodyPr/>
        <a:lstStyle/>
        <a:p>
          <a:endParaRPr lang="en-US"/>
        </a:p>
      </dgm:t>
    </dgm:pt>
    <dgm:pt modelId="{79FADD47-AB24-4CD3-88FC-0D95BDFC9FC5}">
      <dgm:prSet/>
      <dgm:spPr/>
      <dgm:t>
        <a:bodyPr/>
        <a:lstStyle/>
        <a:p>
          <a:r>
            <a:rPr lang="en-US"/>
            <a:t>Open system – therefore tourism impacts on the environment</a:t>
          </a:r>
        </a:p>
      </dgm:t>
    </dgm:pt>
    <dgm:pt modelId="{DE1321BD-8E3B-477E-A525-F7819EAB65FB}" type="parTrans" cxnId="{6D746D5F-28AB-45B2-BA6C-044DB65D47E6}">
      <dgm:prSet/>
      <dgm:spPr/>
      <dgm:t>
        <a:bodyPr/>
        <a:lstStyle/>
        <a:p>
          <a:endParaRPr lang="en-US"/>
        </a:p>
      </dgm:t>
    </dgm:pt>
    <dgm:pt modelId="{61438DF3-A428-4219-A8CC-0B3C1262B8AA}" type="sibTrans" cxnId="{6D746D5F-28AB-45B2-BA6C-044DB65D47E6}">
      <dgm:prSet/>
      <dgm:spPr/>
      <dgm:t>
        <a:bodyPr/>
        <a:lstStyle/>
        <a:p>
          <a:endParaRPr lang="en-US"/>
        </a:p>
      </dgm:t>
    </dgm:pt>
    <dgm:pt modelId="{479A0729-B945-4C61-B28F-62B0F0B7FAD4}">
      <dgm:prSet phldrT="[Text]"/>
      <dgm:spPr/>
      <dgm:t>
        <a:bodyPr/>
        <a:lstStyle/>
        <a:p>
          <a:r>
            <a:rPr lang="en-US" dirty="0"/>
            <a:t>Not a long history of studying impacts – and almost never benchmarking against pre-tourism state </a:t>
          </a:r>
        </a:p>
      </dgm:t>
    </dgm:pt>
    <dgm:pt modelId="{0A673774-BFCD-4609-8ED2-E45EC66D7037}" type="parTrans" cxnId="{6DB47071-0372-44A0-8690-FBFCB47F87D3}">
      <dgm:prSet/>
      <dgm:spPr/>
      <dgm:t>
        <a:bodyPr/>
        <a:lstStyle/>
        <a:p>
          <a:endParaRPr lang="en-AU"/>
        </a:p>
      </dgm:t>
    </dgm:pt>
    <dgm:pt modelId="{6ABCDEE0-56DF-42C8-A9DB-CB4BFA5A4703}" type="sibTrans" cxnId="{6DB47071-0372-44A0-8690-FBFCB47F87D3}">
      <dgm:prSet/>
      <dgm:spPr/>
      <dgm:t>
        <a:bodyPr/>
        <a:lstStyle/>
        <a:p>
          <a:endParaRPr lang="en-AU"/>
        </a:p>
      </dgm:t>
    </dgm:pt>
    <dgm:pt modelId="{47B5B8CB-993B-4AEB-972A-2B977159DF5D}">
      <dgm:prSet phldrT="[Text]"/>
      <dgm:spPr/>
      <dgm:t>
        <a:bodyPr/>
        <a:lstStyle/>
        <a:p>
          <a:r>
            <a:rPr lang="en-US"/>
            <a:t>Almost all studies focus on impacts at the destination, with little attention to other elements of the system</a:t>
          </a:r>
        </a:p>
      </dgm:t>
    </dgm:pt>
    <dgm:pt modelId="{1C3B379A-E9B7-4549-AB58-08F172680457}" type="parTrans" cxnId="{92E78F94-FA4F-4BB1-9F34-441028AA74E3}">
      <dgm:prSet/>
      <dgm:spPr/>
      <dgm:t>
        <a:bodyPr/>
        <a:lstStyle/>
        <a:p>
          <a:endParaRPr lang="en-AU"/>
        </a:p>
      </dgm:t>
    </dgm:pt>
    <dgm:pt modelId="{593E3546-FB4B-4463-82E4-8210D7747FCA}" type="sibTrans" cxnId="{92E78F94-FA4F-4BB1-9F34-441028AA74E3}">
      <dgm:prSet/>
      <dgm:spPr/>
      <dgm:t>
        <a:bodyPr/>
        <a:lstStyle/>
        <a:p>
          <a:endParaRPr lang="en-AU"/>
        </a:p>
      </dgm:t>
    </dgm:pt>
    <dgm:pt modelId="{D10CC4A0-E2A7-4AC8-B660-B568E4F9A02C}" type="pres">
      <dgm:prSet presAssocID="{8E6DCBA6-6FC5-4B18-9DAE-0FC3C48E18ED}" presName="linear" presStyleCnt="0">
        <dgm:presLayoutVars>
          <dgm:animLvl val="lvl"/>
          <dgm:resizeHandles val="exact"/>
        </dgm:presLayoutVars>
      </dgm:prSet>
      <dgm:spPr/>
      <dgm:t>
        <a:bodyPr/>
        <a:lstStyle/>
        <a:p>
          <a:endParaRPr lang="en-GB"/>
        </a:p>
      </dgm:t>
    </dgm:pt>
    <dgm:pt modelId="{408FDAF4-0AA1-43B0-A256-DD1C2C7E2F5D}" type="pres">
      <dgm:prSet presAssocID="{479A0729-B945-4C61-B28F-62B0F0B7FAD4}" presName="parentText" presStyleLbl="node1" presStyleIdx="0" presStyleCnt="4">
        <dgm:presLayoutVars>
          <dgm:chMax val="0"/>
          <dgm:bulletEnabled val="1"/>
        </dgm:presLayoutVars>
      </dgm:prSet>
      <dgm:spPr/>
      <dgm:t>
        <a:bodyPr/>
        <a:lstStyle/>
        <a:p>
          <a:endParaRPr lang="en-GB"/>
        </a:p>
      </dgm:t>
    </dgm:pt>
    <dgm:pt modelId="{85A0F5EC-8A04-434E-B03D-C23455E77EF8}" type="pres">
      <dgm:prSet presAssocID="{6ABCDEE0-56DF-42C8-A9DB-CB4BFA5A4703}" presName="spacer" presStyleCnt="0"/>
      <dgm:spPr/>
    </dgm:pt>
    <dgm:pt modelId="{87543DEB-3633-44F2-B5FD-2F4FCAC26B14}" type="pres">
      <dgm:prSet presAssocID="{47B5B8CB-993B-4AEB-972A-2B977159DF5D}" presName="parentText" presStyleLbl="node1" presStyleIdx="1" presStyleCnt="4">
        <dgm:presLayoutVars>
          <dgm:chMax val="0"/>
          <dgm:bulletEnabled val="1"/>
        </dgm:presLayoutVars>
      </dgm:prSet>
      <dgm:spPr/>
      <dgm:t>
        <a:bodyPr/>
        <a:lstStyle/>
        <a:p>
          <a:endParaRPr lang="en-GB"/>
        </a:p>
      </dgm:t>
    </dgm:pt>
    <dgm:pt modelId="{81E33563-46A8-47FB-9E02-6525AB56CAE3}" type="pres">
      <dgm:prSet presAssocID="{593E3546-FB4B-4463-82E4-8210D7747FCA}" presName="spacer" presStyleCnt="0"/>
      <dgm:spPr/>
    </dgm:pt>
    <dgm:pt modelId="{35FE2423-B532-4744-8C9A-AA93CFB0FCD6}" type="pres">
      <dgm:prSet presAssocID="{C8C4590F-048C-43B4-80E1-4190D45B0CB8}" presName="parentText" presStyleLbl="node1" presStyleIdx="2" presStyleCnt="4">
        <dgm:presLayoutVars>
          <dgm:chMax val="0"/>
          <dgm:bulletEnabled val="1"/>
        </dgm:presLayoutVars>
      </dgm:prSet>
      <dgm:spPr/>
      <dgm:t>
        <a:bodyPr/>
        <a:lstStyle/>
        <a:p>
          <a:endParaRPr lang="en-GB"/>
        </a:p>
      </dgm:t>
    </dgm:pt>
    <dgm:pt modelId="{C47A27F7-F0F5-4EEC-9218-814BB2266E8A}" type="pres">
      <dgm:prSet presAssocID="{C0E1EE4F-EA38-46DB-AA16-FED82E0C189D}" presName="spacer" presStyleCnt="0"/>
      <dgm:spPr/>
    </dgm:pt>
    <dgm:pt modelId="{3470FC5A-42B3-49F4-8F2B-88CC19BBCB63}" type="pres">
      <dgm:prSet presAssocID="{79FADD47-AB24-4CD3-88FC-0D95BDFC9FC5}" presName="parentText" presStyleLbl="node1" presStyleIdx="3" presStyleCnt="4">
        <dgm:presLayoutVars>
          <dgm:chMax val="0"/>
          <dgm:bulletEnabled val="1"/>
        </dgm:presLayoutVars>
      </dgm:prSet>
      <dgm:spPr/>
      <dgm:t>
        <a:bodyPr/>
        <a:lstStyle/>
        <a:p>
          <a:endParaRPr lang="en-GB"/>
        </a:p>
      </dgm:t>
    </dgm:pt>
  </dgm:ptLst>
  <dgm:cxnLst>
    <dgm:cxn modelId="{A293EEA2-6C0C-41D5-B76C-BF1F3BDA39BE}" srcId="{8E6DCBA6-6FC5-4B18-9DAE-0FC3C48E18ED}" destId="{C8C4590F-048C-43B4-80E1-4190D45B0CB8}" srcOrd="2" destOrd="0" parTransId="{8AF7AE14-4F5D-414A-A32F-A8C1D5433ECE}" sibTransId="{C0E1EE4F-EA38-46DB-AA16-FED82E0C189D}"/>
    <dgm:cxn modelId="{5581ADE9-8D2E-4587-AD62-4668C4CB28E1}" type="presOf" srcId="{479A0729-B945-4C61-B28F-62B0F0B7FAD4}" destId="{408FDAF4-0AA1-43B0-A256-DD1C2C7E2F5D}" srcOrd="0" destOrd="0" presId="urn:microsoft.com/office/officeart/2005/8/layout/vList2"/>
    <dgm:cxn modelId="{4C5EF708-B1EC-41DE-8C5A-983F9E970E11}" type="presOf" srcId="{C8C4590F-048C-43B4-80E1-4190D45B0CB8}" destId="{35FE2423-B532-4744-8C9A-AA93CFB0FCD6}" srcOrd="0" destOrd="0" presId="urn:microsoft.com/office/officeart/2005/8/layout/vList2"/>
    <dgm:cxn modelId="{9A0EA339-1369-4342-8248-81DED472BE75}" type="presOf" srcId="{79FADD47-AB24-4CD3-88FC-0D95BDFC9FC5}" destId="{3470FC5A-42B3-49F4-8F2B-88CC19BBCB63}" srcOrd="0" destOrd="0" presId="urn:microsoft.com/office/officeart/2005/8/layout/vList2"/>
    <dgm:cxn modelId="{92E78F94-FA4F-4BB1-9F34-441028AA74E3}" srcId="{8E6DCBA6-6FC5-4B18-9DAE-0FC3C48E18ED}" destId="{47B5B8CB-993B-4AEB-972A-2B977159DF5D}" srcOrd="1" destOrd="0" parTransId="{1C3B379A-E9B7-4549-AB58-08F172680457}" sibTransId="{593E3546-FB4B-4463-82E4-8210D7747FCA}"/>
    <dgm:cxn modelId="{6D746D5F-28AB-45B2-BA6C-044DB65D47E6}" srcId="{8E6DCBA6-6FC5-4B18-9DAE-0FC3C48E18ED}" destId="{79FADD47-AB24-4CD3-88FC-0D95BDFC9FC5}" srcOrd="3" destOrd="0" parTransId="{DE1321BD-8E3B-477E-A525-F7819EAB65FB}" sibTransId="{61438DF3-A428-4219-A8CC-0B3C1262B8AA}"/>
    <dgm:cxn modelId="{25602F6C-19E0-4048-BFDD-F22176C6D071}" type="presOf" srcId="{47B5B8CB-993B-4AEB-972A-2B977159DF5D}" destId="{87543DEB-3633-44F2-B5FD-2F4FCAC26B14}" srcOrd="0" destOrd="0" presId="urn:microsoft.com/office/officeart/2005/8/layout/vList2"/>
    <dgm:cxn modelId="{06D9A22F-7DC1-4299-A7EE-744396056107}" type="presOf" srcId="{8E6DCBA6-6FC5-4B18-9DAE-0FC3C48E18ED}" destId="{D10CC4A0-E2A7-4AC8-B660-B568E4F9A02C}" srcOrd="0" destOrd="0" presId="urn:microsoft.com/office/officeart/2005/8/layout/vList2"/>
    <dgm:cxn modelId="{6DB47071-0372-44A0-8690-FBFCB47F87D3}" srcId="{8E6DCBA6-6FC5-4B18-9DAE-0FC3C48E18ED}" destId="{479A0729-B945-4C61-B28F-62B0F0B7FAD4}" srcOrd="0" destOrd="0" parTransId="{0A673774-BFCD-4609-8ED2-E45EC66D7037}" sibTransId="{6ABCDEE0-56DF-42C8-A9DB-CB4BFA5A4703}"/>
    <dgm:cxn modelId="{0B03CBE8-BF54-4AF5-BDE6-477B20E72D98}" type="presParOf" srcId="{D10CC4A0-E2A7-4AC8-B660-B568E4F9A02C}" destId="{408FDAF4-0AA1-43B0-A256-DD1C2C7E2F5D}" srcOrd="0" destOrd="0" presId="urn:microsoft.com/office/officeart/2005/8/layout/vList2"/>
    <dgm:cxn modelId="{AAF2C43C-FDCF-4FAC-A46E-C8F3FD5E9A7E}" type="presParOf" srcId="{D10CC4A0-E2A7-4AC8-B660-B568E4F9A02C}" destId="{85A0F5EC-8A04-434E-B03D-C23455E77EF8}" srcOrd="1" destOrd="0" presId="urn:microsoft.com/office/officeart/2005/8/layout/vList2"/>
    <dgm:cxn modelId="{2013E04A-3B98-4EAC-A8AD-A0302B2087BB}" type="presParOf" srcId="{D10CC4A0-E2A7-4AC8-B660-B568E4F9A02C}" destId="{87543DEB-3633-44F2-B5FD-2F4FCAC26B14}" srcOrd="2" destOrd="0" presId="urn:microsoft.com/office/officeart/2005/8/layout/vList2"/>
    <dgm:cxn modelId="{A1113BEF-625B-45D8-ABD5-B7917CD233EB}" type="presParOf" srcId="{D10CC4A0-E2A7-4AC8-B660-B568E4F9A02C}" destId="{81E33563-46A8-47FB-9E02-6525AB56CAE3}" srcOrd="3" destOrd="0" presId="urn:microsoft.com/office/officeart/2005/8/layout/vList2"/>
    <dgm:cxn modelId="{F60513FF-52F6-4732-836A-D39F95C72F0B}" type="presParOf" srcId="{D10CC4A0-E2A7-4AC8-B660-B568E4F9A02C}" destId="{35FE2423-B532-4744-8C9A-AA93CFB0FCD6}" srcOrd="4" destOrd="0" presId="urn:microsoft.com/office/officeart/2005/8/layout/vList2"/>
    <dgm:cxn modelId="{7F376F9F-99C8-4CEB-89B3-C37559C8A757}" type="presParOf" srcId="{D10CC4A0-E2A7-4AC8-B660-B568E4F9A02C}" destId="{C47A27F7-F0F5-4EEC-9218-814BB2266E8A}" srcOrd="5" destOrd="0" presId="urn:microsoft.com/office/officeart/2005/8/layout/vList2"/>
    <dgm:cxn modelId="{3FCB575F-9EBB-418A-AD59-6FE2E4FFDAC9}" type="presParOf" srcId="{D10CC4A0-E2A7-4AC8-B660-B568E4F9A02C}" destId="{3470FC5A-42B3-49F4-8F2B-88CC19BBCB63}"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2B1E9A8-B7ED-4C6E-8083-A23DD5FBA8C6}"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CEA2CDA8-DB58-4F59-A188-E1EC5C28EBA5}">
      <dgm:prSet/>
      <dgm:spPr/>
      <dgm:t>
        <a:bodyPr/>
        <a:lstStyle/>
        <a:p>
          <a:pPr>
            <a:lnSpc>
              <a:spcPct val="100000"/>
            </a:lnSpc>
          </a:pPr>
          <a:r>
            <a:rPr lang="en-US" dirty="0"/>
            <a:t>The level of intrusive or exclusive contact between tourists and hosts </a:t>
          </a:r>
        </a:p>
      </dgm:t>
    </dgm:pt>
    <dgm:pt modelId="{CE0980E8-CCD4-4283-B06F-5CB234A91AF0}" type="parTrans" cxnId="{5E38A232-8331-4A57-B0A0-BBB64BD259A3}">
      <dgm:prSet/>
      <dgm:spPr/>
      <dgm:t>
        <a:bodyPr/>
        <a:lstStyle/>
        <a:p>
          <a:endParaRPr lang="en-US"/>
        </a:p>
      </dgm:t>
    </dgm:pt>
    <dgm:pt modelId="{D76EC0D7-327A-436F-AA44-6D1D99EF3F54}" type="sibTrans" cxnId="{5E38A232-8331-4A57-B0A0-BBB64BD259A3}">
      <dgm:prSet/>
      <dgm:spPr/>
      <dgm:t>
        <a:bodyPr/>
        <a:lstStyle/>
        <a:p>
          <a:endParaRPr lang="en-US"/>
        </a:p>
      </dgm:t>
    </dgm:pt>
    <dgm:pt modelId="{C4B34CC7-C647-42DF-8D19-AB363B841B2D}">
      <dgm:prSet phldrT="[Text]"/>
      <dgm:spPr/>
      <dgm:t>
        <a:bodyPr/>
        <a:lstStyle/>
        <a:p>
          <a:pPr>
            <a:lnSpc>
              <a:spcPct val="100000"/>
            </a:lnSpc>
          </a:pPr>
          <a:r>
            <a:rPr lang="en-US" dirty="0"/>
            <a:t>The ration of hosts to tourists</a:t>
          </a:r>
        </a:p>
      </dgm:t>
    </dgm:pt>
    <dgm:pt modelId="{0DE78DC2-BE05-4D4C-8677-4DDB35D7475F}" type="parTrans" cxnId="{A0402AD9-C696-4ADC-A437-1437ADED4E0F}">
      <dgm:prSet/>
      <dgm:spPr/>
      <dgm:t>
        <a:bodyPr/>
        <a:lstStyle/>
        <a:p>
          <a:endParaRPr lang="en-AU"/>
        </a:p>
      </dgm:t>
    </dgm:pt>
    <dgm:pt modelId="{A0785550-C62E-4630-A185-77300F1C6DBC}" type="sibTrans" cxnId="{A0402AD9-C696-4ADC-A437-1437ADED4E0F}">
      <dgm:prSet/>
      <dgm:spPr/>
      <dgm:t>
        <a:bodyPr/>
        <a:lstStyle/>
        <a:p>
          <a:endParaRPr lang="en-AU"/>
        </a:p>
      </dgm:t>
    </dgm:pt>
    <dgm:pt modelId="{9A14D67E-9923-4EBE-AAE6-7628BDF82A80}">
      <dgm:prSet phldrT="[Text]"/>
      <dgm:spPr/>
      <dgm:t>
        <a:bodyPr/>
        <a:lstStyle/>
        <a:p>
          <a:pPr>
            <a:lnSpc>
              <a:spcPct val="100000"/>
            </a:lnSpc>
          </a:pPr>
          <a:r>
            <a:rPr lang="en-US" dirty="0"/>
            <a:t>The extent of similarities between host and tourist culture and economic status</a:t>
          </a:r>
        </a:p>
      </dgm:t>
    </dgm:pt>
    <dgm:pt modelId="{28EA73AE-38D6-41F6-A70D-45B1683550C2}" type="parTrans" cxnId="{3F42873A-225A-4EDD-A284-78055665F10E}">
      <dgm:prSet/>
      <dgm:spPr/>
      <dgm:t>
        <a:bodyPr/>
        <a:lstStyle/>
        <a:p>
          <a:endParaRPr lang="en-AU"/>
        </a:p>
      </dgm:t>
    </dgm:pt>
    <dgm:pt modelId="{2DBA3DE3-950D-4BB2-A260-A0814F16D24F}" type="sibTrans" cxnId="{3F42873A-225A-4EDD-A284-78055665F10E}">
      <dgm:prSet/>
      <dgm:spPr/>
      <dgm:t>
        <a:bodyPr/>
        <a:lstStyle/>
        <a:p>
          <a:endParaRPr lang="en-AU"/>
        </a:p>
      </dgm:t>
    </dgm:pt>
    <dgm:pt modelId="{7B6C07E7-0F52-43F6-92EC-F3EA5704E6B7}">
      <dgm:prSet phldrT="[Text]"/>
      <dgm:spPr/>
      <dgm:t>
        <a:bodyPr/>
        <a:lstStyle/>
        <a:p>
          <a:pPr>
            <a:lnSpc>
              <a:spcPct val="100000"/>
            </a:lnSpc>
          </a:pPr>
          <a:r>
            <a:rPr lang="en-US" dirty="0"/>
            <a:t>The socio-economic status and education levels of host communities </a:t>
          </a:r>
        </a:p>
      </dgm:t>
    </dgm:pt>
    <dgm:pt modelId="{45985332-591C-49B2-8EFD-2507D56A5ECE}" type="parTrans" cxnId="{087AEF5E-D2B5-4946-B089-96EA33CEE477}">
      <dgm:prSet/>
      <dgm:spPr/>
      <dgm:t>
        <a:bodyPr/>
        <a:lstStyle/>
        <a:p>
          <a:endParaRPr lang="en-AU"/>
        </a:p>
      </dgm:t>
    </dgm:pt>
    <dgm:pt modelId="{96096562-2BBD-43D2-824E-1104EB9DC5AC}" type="sibTrans" cxnId="{087AEF5E-D2B5-4946-B089-96EA33CEE477}">
      <dgm:prSet/>
      <dgm:spPr/>
      <dgm:t>
        <a:bodyPr/>
        <a:lstStyle/>
        <a:p>
          <a:endParaRPr lang="en-AU"/>
        </a:p>
      </dgm:t>
    </dgm:pt>
    <dgm:pt modelId="{BE337BA1-514C-446B-A379-89450E1E0CEE}">
      <dgm:prSet phldrT="[Text]"/>
      <dgm:spPr/>
      <dgm:t>
        <a:bodyPr/>
        <a:lstStyle/>
        <a:p>
          <a:pPr>
            <a:lnSpc>
              <a:spcPct val="100000"/>
            </a:lnSpc>
          </a:pPr>
          <a:r>
            <a:rPr lang="en-US" dirty="0"/>
            <a:t>The level of dependency on tourism </a:t>
          </a:r>
        </a:p>
      </dgm:t>
    </dgm:pt>
    <dgm:pt modelId="{CD12DF91-9EB5-4CF4-B860-27546A87F36D}" type="parTrans" cxnId="{5B0CEF87-6EF2-4F9C-B2F2-0E86F3A4F4F2}">
      <dgm:prSet/>
      <dgm:spPr/>
      <dgm:t>
        <a:bodyPr/>
        <a:lstStyle/>
        <a:p>
          <a:endParaRPr lang="en-AU"/>
        </a:p>
      </dgm:t>
    </dgm:pt>
    <dgm:pt modelId="{655ED3FF-B7CD-4451-B1E9-31C9590C8301}" type="sibTrans" cxnId="{5B0CEF87-6EF2-4F9C-B2F2-0E86F3A4F4F2}">
      <dgm:prSet/>
      <dgm:spPr/>
      <dgm:t>
        <a:bodyPr/>
        <a:lstStyle/>
        <a:p>
          <a:endParaRPr lang="en-AU"/>
        </a:p>
      </dgm:t>
    </dgm:pt>
    <dgm:pt modelId="{EC50E8ED-D340-45FD-8344-19AF29D846D8}">
      <dgm:prSet phldrT="[Text]"/>
      <dgm:spPr/>
      <dgm:t>
        <a:bodyPr/>
        <a:lstStyle/>
        <a:p>
          <a:pPr>
            <a:lnSpc>
              <a:spcPct val="100000"/>
            </a:lnSpc>
          </a:pPr>
          <a:r>
            <a:rPr lang="en-US" dirty="0"/>
            <a:t>The political and social makeup of the host region </a:t>
          </a:r>
        </a:p>
      </dgm:t>
    </dgm:pt>
    <dgm:pt modelId="{018650D4-52F2-4061-85CA-F44B781B9726}" type="parTrans" cxnId="{5ED62AA8-DDE8-4794-986B-74673EE45251}">
      <dgm:prSet/>
      <dgm:spPr/>
      <dgm:t>
        <a:bodyPr/>
        <a:lstStyle/>
        <a:p>
          <a:endParaRPr lang="en-AU"/>
        </a:p>
      </dgm:t>
    </dgm:pt>
    <dgm:pt modelId="{B506B16D-815D-4426-BF42-0ABB67C603DF}" type="sibTrans" cxnId="{5ED62AA8-DDE8-4794-986B-74673EE45251}">
      <dgm:prSet/>
      <dgm:spPr/>
      <dgm:t>
        <a:bodyPr/>
        <a:lstStyle/>
        <a:p>
          <a:endParaRPr lang="en-AU"/>
        </a:p>
      </dgm:t>
    </dgm:pt>
    <dgm:pt modelId="{BE691F7C-1435-4C09-9286-EC1F9304A3D5}" type="pres">
      <dgm:prSet presAssocID="{72B1E9A8-B7ED-4C6E-8083-A23DD5FBA8C6}" presName="root" presStyleCnt="0">
        <dgm:presLayoutVars>
          <dgm:dir/>
          <dgm:resizeHandles val="exact"/>
        </dgm:presLayoutVars>
      </dgm:prSet>
      <dgm:spPr/>
      <dgm:t>
        <a:bodyPr/>
        <a:lstStyle/>
        <a:p>
          <a:endParaRPr lang="en-GB"/>
        </a:p>
      </dgm:t>
    </dgm:pt>
    <dgm:pt modelId="{5A517206-4D9C-4EB8-A654-7BC98ABD9E08}" type="pres">
      <dgm:prSet presAssocID="{C4B34CC7-C647-42DF-8D19-AB363B841B2D}" presName="compNode" presStyleCnt="0"/>
      <dgm:spPr/>
    </dgm:pt>
    <dgm:pt modelId="{50EFE5DC-2A22-4375-BAF2-2E20181AAF7F}" type="pres">
      <dgm:prSet presAssocID="{C4B34CC7-C647-42DF-8D19-AB363B841B2D}" presName="bgRect" presStyleLbl="bgShp" presStyleIdx="0" presStyleCnt="6"/>
      <dgm:spPr/>
    </dgm:pt>
    <dgm:pt modelId="{CCF6A956-770D-4467-8286-46AF6516E6EA}" type="pres">
      <dgm:prSet presAssocID="{C4B34CC7-C647-42DF-8D19-AB363B841B2D}" presName="iconRect" presStyleLbl="node1" presStyleIdx="0" presStyleCnt="6"/>
      <dgm:spPr/>
    </dgm:pt>
    <dgm:pt modelId="{AF7C29CB-2DA7-4A64-98A3-78CDAEAE3827}" type="pres">
      <dgm:prSet presAssocID="{C4B34CC7-C647-42DF-8D19-AB363B841B2D}" presName="spaceRect" presStyleCnt="0"/>
      <dgm:spPr/>
    </dgm:pt>
    <dgm:pt modelId="{080B3BD8-BD73-4915-A992-2AAE5E2B73F5}" type="pres">
      <dgm:prSet presAssocID="{C4B34CC7-C647-42DF-8D19-AB363B841B2D}" presName="parTx" presStyleLbl="revTx" presStyleIdx="0" presStyleCnt="6">
        <dgm:presLayoutVars>
          <dgm:chMax val="0"/>
          <dgm:chPref val="0"/>
        </dgm:presLayoutVars>
      </dgm:prSet>
      <dgm:spPr/>
      <dgm:t>
        <a:bodyPr/>
        <a:lstStyle/>
        <a:p>
          <a:endParaRPr lang="en-GB"/>
        </a:p>
      </dgm:t>
    </dgm:pt>
    <dgm:pt modelId="{A00DA257-9B14-46C6-9E39-2FBEEB3A6CB3}" type="pres">
      <dgm:prSet presAssocID="{A0785550-C62E-4630-A185-77300F1C6DBC}" presName="sibTrans" presStyleCnt="0"/>
      <dgm:spPr/>
    </dgm:pt>
    <dgm:pt modelId="{2E4F92B5-7CE2-4D92-B8F6-96FD3CDFFAF7}" type="pres">
      <dgm:prSet presAssocID="{9A14D67E-9923-4EBE-AAE6-7628BDF82A80}" presName="compNode" presStyleCnt="0"/>
      <dgm:spPr/>
    </dgm:pt>
    <dgm:pt modelId="{B2155339-1435-4EC3-B698-C8A528880D6D}" type="pres">
      <dgm:prSet presAssocID="{9A14D67E-9923-4EBE-AAE6-7628BDF82A80}" presName="bgRect" presStyleLbl="bgShp" presStyleIdx="1" presStyleCnt="6"/>
      <dgm:spPr/>
    </dgm:pt>
    <dgm:pt modelId="{29060FB3-8E46-4F84-8010-F2A44CF620FA}" type="pres">
      <dgm:prSet presAssocID="{9A14D67E-9923-4EBE-AAE6-7628BDF82A80}" presName="iconRect" presStyleLbl="node1" presStyleIdx="1" presStyleCnt="6"/>
      <dgm:spPr/>
    </dgm:pt>
    <dgm:pt modelId="{396C6A2F-DFCE-4082-BFFD-E2C92FB39CDE}" type="pres">
      <dgm:prSet presAssocID="{9A14D67E-9923-4EBE-AAE6-7628BDF82A80}" presName="spaceRect" presStyleCnt="0"/>
      <dgm:spPr/>
    </dgm:pt>
    <dgm:pt modelId="{520B60CB-63D5-4AA1-A340-9D11551F48EC}" type="pres">
      <dgm:prSet presAssocID="{9A14D67E-9923-4EBE-AAE6-7628BDF82A80}" presName="parTx" presStyleLbl="revTx" presStyleIdx="1" presStyleCnt="6">
        <dgm:presLayoutVars>
          <dgm:chMax val="0"/>
          <dgm:chPref val="0"/>
        </dgm:presLayoutVars>
      </dgm:prSet>
      <dgm:spPr/>
      <dgm:t>
        <a:bodyPr/>
        <a:lstStyle/>
        <a:p>
          <a:endParaRPr lang="en-GB"/>
        </a:p>
      </dgm:t>
    </dgm:pt>
    <dgm:pt modelId="{90E21298-4023-42DF-8130-CA3B218483A4}" type="pres">
      <dgm:prSet presAssocID="{2DBA3DE3-950D-4BB2-A260-A0814F16D24F}" presName="sibTrans" presStyleCnt="0"/>
      <dgm:spPr/>
    </dgm:pt>
    <dgm:pt modelId="{B81EFB41-B50F-47D5-9A9D-75B048E5FAA6}" type="pres">
      <dgm:prSet presAssocID="{7B6C07E7-0F52-43F6-92EC-F3EA5704E6B7}" presName="compNode" presStyleCnt="0"/>
      <dgm:spPr/>
    </dgm:pt>
    <dgm:pt modelId="{37A15DB3-011C-4BD8-AF09-EA20D3494E97}" type="pres">
      <dgm:prSet presAssocID="{7B6C07E7-0F52-43F6-92EC-F3EA5704E6B7}" presName="bgRect" presStyleLbl="bgShp" presStyleIdx="2" presStyleCnt="6"/>
      <dgm:spPr/>
    </dgm:pt>
    <dgm:pt modelId="{F74C2468-3A08-4E17-866D-5708CCABD700}" type="pres">
      <dgm:prSet presAssocID="{7B6C07E7-0F52-43F6-92EC-F3EA5704E6B7}" presName="iconRect" presStyleLbl="node1" presStyleIdx="2" presStyleCnt="6"/>
      <dgm:spPr/>
    </dgm:pt>
    <dgm:pt modelId="{8D236FDF-5DDA-4CE7-8A0F-ADD0F7ED911A}" type="pres">
      <dgm:prSet presAssocID="{7B6C07E7-0F52-43F6-92EC-F3EA5704E6B7}" presName="spaceRect" presStyleCnt="0"/>
      <dgm:spPr/>
    </dgm:pt>
    <dgm:pt modelId="{3838EE49-B64C-4C08-9589-D5DDFE9317B2}" type="pres">
      <dgm:prSet presAssocID="{7B6C07E7-0F52-43F6-92EC-F3EA5704E6B7}" presName="parTx" presStyleLbl="revTx" presStyleIdx="2" presStyleCnt="6">
        <dgm:presLayoutVars>
          <dgm:chMax val="0"/>
          <dgm:chPref val="0"/>
        </dgm:presLayoutVars>
      </dgm:prSet>
      <dgm:spPr/>
      <dgm:t>
        <a:bodyPr/>
        <a:lstStyle/>
        <a:p>
          <a:endParaRPr lang="en-GB"/>
        </a:p>
      </dgm:t>
    </dgm:pt>
    <dgm:pt modelId="{56578772-C2EC-432E-AE1A-2D004755A392}" type="pres">
      <dgm:prSet presAssocID="{96096562-2BBD-43D2-824E-1104EB9DC5AC}" presName="sibTrans" presStyleCnt="0"/>
      <dgm:spPr/>
    </dgm:pt>
    <dgm:pt modelId="{7F3B8F80-459B-435E-8DD1-85CCCBEACB83}" type="pres">
      <dgm:prSet presAssocID="{BE337BA1-514C-446B-A379-89450E1E0CEE}" presName="compNode" presStyleCnt="0"/>
      <dgm:spPr/>
    </dgm:pt>
    <dgm:pt modelId="{ECCE68C6-D937-4C67-AD69-137DE1B5061F}" type="pres">
      <dgm:prSet presAssocID="{BE337BA1-514C-446B-A379-89450E1E0CEE}" presName="bgRect" presStyleLbl="bgShp" presStyleIdx="3" presStyleCnt="6"/>
      <dgm:spPr/>
    </dgm:pt>
    <dgm:pt modelId="{6AF0D593-93F5-4787-B0D0-87DF6DD8800B}" type="pres">
      <dgm:prSet presAssocID="{BE337BA1-514C-446B-A379-89450E1E0CEE}" presName="iconRect" presStyleLbl="node1" presStyleIdx="3" presStyleCnt="6"/>
      <dgm:spPr/>
    </dgm:pt>
    <dgm:pt modelId="{53048FCB-C560-466D-8525-947EB2A9B246}" type="pres">
      <dgm:prSet presAssocID="{BE337BA1-514C-446B-A379-89450E1E0CEE}" presName="spaceRect" presStyleCnt="0"/>
      <dgm:spPr/>
    </dgm:pt>
    <dgm:pt modelId="{110B590B-1D06-46E3-B14F-616EF39A5843}" type="pres">
      <dgm:prSet presAssocID="{BE337BA1-514C-446B-A379-89450E1E0CEE}" presName="parTx" presStyleLbl="revTx" presStyleIdx="3" presStyleCnt="6">
        <dgm:presLayoutVars>
          <dgm:chMax val="0"/>
          <dgm:chPref val="0"/>
        </dgm:presLayoutVars>
      </dgm:prSet>
      <dgm:spPr/>
      <dgm:t>
        <a:bodyPr/>
        <a:lstStyle/>
        <a:p>
          <a:endParaRPr lang="en-GB"/>
        </a:p>
      </dgm:t>
    </dgm:pt>
    <dgm:pt modelId="{0AD159C5-CD24-482C-878D-5D9ED9BBBD4D}" type="pres">
      <dgm:prSet presAssocID="{655ED3FF-B7CD-4451-B1E9-31C9590C8301}" presName="sibTrans" presStyleCnt="0"/>
      <dgm:spPr/>
    </dgm:pt>
    <dgm:pt modelId="{354486C9-987C-40A4-A4F3-A5AAD834E4E2}" type="pres">
      <dgm:prSet presAssocID="{CEA2CDA8-DB58-4F59-A188-E1EC5C28EBA5}" presName="compNode" presStyleCnt="0"/>
      <dgm:spPr/>
    </dgm:pt>
    <dgm:pt modelId="{446CE216-1683-4D49-9BDD-249D97A57718}" type="pres">
      <dgm:prSet presAssocID="{CEA2CDA8-DB58-4F59-A188-E1EC5C28EBA5}" presName="bgRect" presStyleLbl="bgShp" presStyleIdx="4" presStyleCnt="6"/>
      <dgm:spPr/>
    </dgm:pt>
    <dgm:pt modelId="{3412DA9B-6BB1-4CDE-BEA6-4A4B53E799AE}" type="pres">
      <dgm:prSet presAssocID="{CEA2CDA8-DB58-4F59-A188-E1EC5C28EBA5}" presName="iconRect" presStyleLbl="node1" presStyleIdx="4" presStyleCnt="6"/>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dgm:spPr>
      <dgm:t>
        <a:bodyPr/>
        <a:lstStyle/>
        <a:p>
          <a:endParaRPr lang="en-GB"/>
        </a:p>
      </dgm:t>
      <dgm:extLst>
        <a:ext uri="{E40237B7-FDA0-4F09-8148-C483321AD2D9}">
          <dgm14:cNvPr xmlns:dgm14="http://schemas.microsoft.com/office/drawing/2010/diagram" id="0" name="" descr="Confused Person"/>
        </a:ext>
      </dgm:extLst>
    </dgm:pt>
    <dgm:pt modelId="{A6ABC6BD-5174-47F4-9880-ACF194019B75}" type="pres">
      <dgm:prSet presAssocID="{CEA2CDA8-DB58-4F59-A188-E1EC5C28EBA5}" presName="spaceRect" presStyleCnt="0"/>
      <dgm:spPr/>
    </dgm:pt>
    <dgm:pt modelId="{068F9BE3-E6F1-46BA-8B12-633CFAD3215C}" type="pres">
      <dgm:prSet presAssocID="{CEA2CDA8-DB58-4F59-A188-E1EC5C28EBA5}" presName="parTx" presStyleLbl="revTx" presStyleIdx="4" presStyleCnt="6">
        <dgm:presLayoutVars>
          <dgm:chMax val="0"/>
          <dgm:chPref val="0"/>
        </dgm:presLayoutVars>
      </dgm:prSet>
      <dgm:spPr/>
      <dgm:t>
        <a:bodyPr/>
        <a:lstStyle/>
        <a:p>
          <a:endParaRPr lang="en-GB"/>
        </a:p>
      </dgm:t>
    </dgm:pt>
    <dgm:pt modelId="{98D020E8-2837-4937-BA10-CD144D10C963}" type="pres">
      <dgm:prSet presAssocID="{D76EC0D7-327A-436F-AA44-6D1D99EF3F54}" presName="sibTrans" presStyleCnt="0"/>
      <dgm:spPr/>
    </dgm:pt>
    <dgm:pt modelId="{0471D789-6003-4C14-9FB3-98D00816A8B3}" type="pres">
      <dgm:prSet presAssocID="{EC50E8ED-D340-45FD-8344-19AF29D846D8}" presName="compNode" presStyleCnt="0"/>
      <dgm:spPr/>
    </dgm:pt>
    <dgm:pt modelId="{5895E6C8-F6C7-4815-8D81-519E86F3EECE}" type="pres">
      <dgm:prSet presAssocID="{EC50E8ED-D340-45FD-8344-19AF29D846D8}" presName="bgRect" presStyleLbl="bgShp" presStyleIdx="5" presStyleCnt="6"/>
      <dgm:spPr/>
    </dgm:pt>
    <dgm:pt modelId="{869F5948-E8F6-44D8-B331-80A7D546CC1E}" type="pres">
      <dgm:prSet presAssocID="{EC50E8ED-D340-45FD-8344-19AF29D846D8}" presName="iconRect" presStyleLbl="node1" presStyleIdx="5" presStyleCnt="6"/>
      <dgm:spPr/>
    </dgm:pt>
    <dgm:pt modelId="{FE0A4830-5D25-47A5-B638-5393C2B3E781}" type="pres">
      <dgm:prSet presAssocID="{EC50E8ED-D340-45FD-8344-19AF29D846D8}" presName="spaceRect" presStyleCnt="0"/>
      <dgm:spPr/>
    </dgm:pt>
    <dgm:pt modelId="{0043A251-EF2F-43CD-8B74-C94735918089}" type="pres">
      <dgm:prSet presAssocID="{EC50E8ED-D340-45FD-8344-19AF29D846D8}" presName="parTx" presStyleLbl="revTx" presStyleIdx="5" presStyleCnt="6">
        <dgm:presLayoutVars>
          <dgm:chMax val="0"/>
          <dgm:chPref val="0"/>
        </dgm:presLayoutVars>
      </dgm:prSet>
      <dgm:spPr/>
      <dgm:t>
        <a:bodyPr/>
        <a:lstStyle/>
        <a:p>
          <a:endParaRPr lang="en-GB"/>
        </a:p>
      </dgm:t>
    </dgm:pt>
  </dgm:ptLst>
  <dgm:cxnLst>
    <dgm:cxn modelId="{F1F8DD82-DCB1-4539-AE55-11259CEC91B4}" type="presOf" srcId="{BE337BA1-514C-446B-A379-89450E1E0CEE}" destId="{110B590B-1D06-46E3-B14F-616EF39A5843}" srcOrd="0" destOrd="0" presId="urn:microsoft.com/office/officeart/2018/2/layout/IconVerticalSolidList"/>
    <dgm:cxn modelId="{DAEF3728-7973-4BA7-982D-07698C3848FF}" type="presOf" srcId="{C4B34CC7-C647-42DF-8D19-AB363B841B2D}" destId="{080B3BD8-BD73-4915-A992-2AAE5E2B73F5}" srcOrd="0" destOrd="0" presId="urn:microsoft.com/office/officeart/2018/2/layout/IconVerticalSolidList"/>
    <dgm:cxn modelId="{940B92AC-8F00-4744-8440-189E98CE8314}" type="presOf" srcId="{EC50E8ED-D340-45FD-8344-19AF29D846D8}" destId="{0043A251-EF2F-43CD-8B74-C94735918089}" srcOrd="0" destOrd="0" presId="urn:microsoft.com/office/officeart/2018/2/layout/IconVerticalSolidList"/>
    <dgm:cxn modelId="{16D73A4A-AA85-46A6-BA71-D78D3F495F81}" type="presOf" srcId="{7B6C07E7-0F52-43F6-92EC-F3EA5704E6B7}" destId="{3838EE49-B64C-4C08-9589-D5DDFE9317B2}" srcOrd="0" destOrd="0" presId="urn:microsoft.com/office/officeart/2018/2/layout/IconVerticalSolidList"/>
    <dgm:cxn modelId="{188AF9D6-FDE9-44EE-9834-EE67AAC6EE46}" type="presOf" srcId="{9A14D67E-9923-4EBE-AAE6-7628BDF82A80}" destId="{520B60CB-63D5-4AA1-A340-9D11551F48EC}" srcOrd="0" destOrd="0" presId="urn:microsoft.com/office/officeart/2018/2/layout/IconVerticalSolidList"/>
    <dgm:cxn modelId="{0B55AD8F-8B4D-4924-9D68-7C5C11378D36}" type="presOf" srcId="{CEA2CDA8-DB58-4F59-A188-E1EC5C28EBA5}" destId="{068F9BE3-E6F1-46BA-8B12-633CFAD3215C}" srcOrd="0" destOrd="0" presId="urn:microsoft.com/office/officeart/2018/2/layout/IconVerticalSolidList"/>
    <dgm:cxn modelId="{5B0CEF87-6EF2-4F9C-B2F2-0E86F3A4F4F2}" srcId="{72B1E9A8-B7ED-4C6E-8083-A23DD5FBA8C6}" destId="{BE337BA1-514C-446B-A379-89450E1E0CEE}" srcOrd="3" destOrd="0" parTransId="{CD12DF91-9EB5-4CF4-B860-27546A87F36D}" sibTransId="{655ED3FF-B7CD-4451-B1E9-31C9590C8301}"/>
    <dgm:cxn modelId="{5ED62AA8-DDE8-4794-986B-74673EE45251}" srcId="{72B1E9A8-B7ED-4C6E-8083-A23DD5FBA8C6}" destId="{EC50E8ED-D340-45FD-8344-19AF29D846D8}" srcOrd="5" destOrd="0" parTransId="{018650D4-52F2-4061-85CA-F44B781B9726}" sibTransId="{B506B16D-815D-4426-BF42-0ABB67C603DF}"/>
    <dgm:cxn modelId="{36B55400-8A19-4ED4-9213-F46F67451B4D}" type="presOf" srcId="{72B1E9A8-B7ED-4C6E-8083-A23DD5FBA8C6}" destId="{BE691F7C-1435-4C09-9286-EC1F9304A3D5}" srcOrd="0" destOrd="0" presId="urn:microsoft.com/office/officeart/2018/2/layout/IconVerticalSolidList"/>
    <dgm:cxn modelId="{087AEF5E-D2B5-4946-B089-96EA33CEE477}" srcId="{72B1E9A8-B7ED-4C6E-8083-A23DD5FBA8C6}" destId="{7B6C07E7-0F52-43F6-92EC-F3EA5704E6B7}" srcOrd="2" destOrd="0" parTransId="{45985332-591C-49B2-8EFD-2507D56A5ECE}" sibTransId="{96096562-2BBD-43D2-824E-1104EB9DC5AC}"/>
    <dgm:cxn modelId="{3F42873A-225A-4EDD-A284-78055665F10E}" srcId="{72B1E9A8-B7ED-4C6E-8083-A23DD5FBA8C6}" destId="{9A14D67E-9923-4EBE-AAE6-7628BDF82A80}" srcOrd="1" destOrd="0" parTransId="{28EA73AE-38D6-41F6-A70D-45B1683550C2}" sibTransId="{2DBA3DE3-950D-4BB2-A260-A0814F16D24F}"/>
    <dgm:cxn modelId="{A0402AD9-C696-4ADC-A437-1437ADED4E0F}" srcId="{72B1E9A8-B7ED-4C6E-8083-A23DD5FBA8C6}" destId="{C4B34CC7-C647-42DF-8D19-AB363B841B2D}" srcOrd="0" destOrd="0" parTransId="{0DE78DC2-BE05-4D4C-8677-4DDB35D7475F}" sibTransId="{A0785550-C62E-4630-A185-77300F1C6DBC}"/>
    <dgm:cxn modelId="{5E38A232-8331-4A57-B0A0-BBB64BD259A3}" srcId="{72B1E9A8-B7ED-4C6E-8083-A23DD5FBA8C6}" destId="{CEA2CDA8-DB58-4F59-A188-E1EC5C28EBA5}" srcOrd="4" destOrd="0" parTransId="{CE0980E8-CCD4-4283-B06F-5CB234A91AF0}" sibTransId="{D76EC0D7-327A-436F-AA44-6D1D99EF3F54}"/>
    <dgm:cxn modelId="{561B1A18-4BFF-4732-92C6-8A2E7FA65DB9}" type="presParOf" srcId="{BE691F7C-1435-4C09-9286-EC1F9304A3D5}" destId="{5A517206-4D9C-4EB8-A654-7BC98ABD9E08}" srcOrd="0" destOrd="0" presId="urn:microsoft.com/office/officeart/2018/2/layout/IconVerticalSolidList"/>
    <dgm:cxn modelId="{4C2710C6-4AE3-4719-A8FF-2AAC99ED4CFE}" type="presParOf" srcId="{5A517206-4D9C-4EB8-A654-7BC98ABD9E08}" destId="{50EFE5DC-2A22-4375-BAF2-2E20181AAF7F}" srcOrd="0" destOrd="0" presId="urn:microsoft.com/office/officeart/2018/2/layout/IconVerticalSolidList"/>
    <dgm:cxn modelId="{1EA4E702-ED19-4457-8646-7C48498128FE}" type="presParOf" srcId="{5A517206-4D9C-4EB8-A654-7BC98ABD9E08}" destId="{CCF6A956-770D-4467-8286-46AF6516E6EA}" srcOrd="1" destOrd="0" presId="urn:microsoft.com/office/officeart/2018/2/layout/IconVerticalSolidList"/>
    <dgm:cxn modelId="{B790075D-2FFE-4910-85AE-2E944A991A04}" type="presParOf" srcId="{5A517206-4D9C-4EB8-A654-7BC98ABD9E08}" destId="{AF7C29CB-2DA7-4A64-98A3-78CDAEAE3827}" srcOrd="2" destOrd="0" presId="urn:microsoft.com/office/officeart/2018/2/layout/IconVerticalSolidList"/>
    <dgm:cxn modelId="{E8DB2BEF-9AD7-4A0D-806F-54832E6D2D7E}" type="presParOf" srcId="{5A517206-4D9C-4EB8-A654-7BC98ABD9E08}" destId="{080B3BD8-BD73-4915-A992-2AAE5E2B73F5}" srcOrd="3" destOrd="0" presId="urn:microsoft.com/office/officeart/2018/2/layout/IconVerticalSolidList"/>
    <dgm:cxn modelId="{CFAF65A2-DD8F-400A-9FD5-12296F0C0807}" type="presParOf" srcId="{BE691F7C-1435-4C09-9286-EC1F9304A3D5}" destId="{A00DA257-9B14-46C6-9E39-2FBEEB3A6CB3}" srcOrd="1" destOrd="0" presId="urn:microsoft.com/office/officeart/2018/2/layout/IconVerticalSolidList"/>
    <dgm:cxn modelId="{A59AF5D4-AC22-42CB-9359-CCFC562712A6}" type="presParOf" srcId="{BE691F7C-1435-4C09-9286-EC1F9304A3D5}" destId="{2E4F92B5-7CE2-4D92-B8F6-96FD3CDFFAF7}" srcOrd="2" destOrd="0" presId="urn:microsoft.com/office/officeart/2018/2/layout/IconVerticalSolidList"/>
    <dgm:cxn modelId="{9526A3E8-DBD1-411C-983D-F1CF1B6E9779}" type="presParOf" srcId="{2E4F92B5-7CE2-4D92-B8F6-96FD3CDFFAF7}" destId="{B2155339-1435-4EC3-B698-C8A528880D6D}" srcOrd="0" destOrd="0" presId="urn:microsoft.com/office/officeart/2018/2/layout/IconVerticalSolidList"/>
    <dgm:cxn modelId="{37838367-882C-4953-AF4E-90BD59D0B42E}" type="presParOf" srcId="{2E4F92B5-7CE2-4D92-B8F6-96FD3CDFFAF7}" destId="{29060FB3-8E46-4F84-8010-F2A44CF620FA}" srcOrd="1" destOrd="0" presId="urn:microsoft.com/office/officeart/2018/2/layout/IconVerticalSolidList"/>
    <dgm:cxn modelId="{FA03FDCF-2F82-46A0-A945-FB476AABC96D}" type="presParOf" srcId="{2E4F92B5-7CE2-4D92-B8F6-96FD3CDFFAF7}" destId="{396C6A2F-DFCE-4082-BFFD-E2C92FB39CDE}" srcOrd="2" destOrd="0" presId="urn:microsoft.com/office/officeart/2018/2/layout/IconVerticalSolidList"/>
    <dgm:cxn modelId="{B8ACA6AC-C7CB-4704-9A36-64DF7826862B}" type="presParOf" srcId="{2E4F92B5-7CE2-4D92-B8F6-96FD3CDFFAF7}" destId="{520B60CB-63D5-4AA1-A340-9D11551F48EC}" srcOrd="3" destOrd="0" presId="urn:microsoft.com/office/officeart/2018/2/layout/IconVerticalSolidList"/>
    <dgm:cxn modelId="{78A6FCD5-EACB-496F-8428-C9DC750E42ED}" type="presParOf" srcId="{BE691F7C-1435-4C09-9286-EC1F9304A3D5}" destId="{90E21298-4023-42DF-8130-CA3B218483A4}" srcOrd="3" destOrd="0" presId="urn:microsoft.com/office/officeart/2018/2/layout/IconVerticalSolidList"/>
    <dgm:cxn modelId="{91B1BD5F-124F-43F3-A3FD-419981B240AD}" type="presParOf" srcId="{BE691F7C-1435-4C09-9286-EC1F9304A3D5}" destId="{B81EFB41-B50F-47D5-9A9D-75B048E5FAA6}" srcOrd="4" destOrd="0" presId="urn:microsoft.com/office/officeart/2018/2/layout/IconVerticalSolidList"/>
    <dgm:cxn modelId="{5DF8F9BC-EEDB-41AF-BBDC-7B25B62E5BF3}" type="presParOf" srcId="{B81EFB41-B50F-47D5-9A9D-75B048E5FAA6}" destId="{37A15DB3-011C-4BD8-AF09-EA20D3494E97}" srcOrd="0" destOrd="0" presId="urn:microsoft.com/office/officeart/2018/2/layout/IconVerticalSolidList"/>
    <dgm:cxn modelId="{4A6A75AB-B49B-4AB5-93EA-BE95A0348748}" type="presParOf" srcId="{B81EFB41-B50F-47D5-9A9D-75B048E5FAA6}" destId="{F74C2468-3A08-4E17-866D-5708CCABD700}" srcOrd="1" destOrd="0" presId="urn:microsoft.com/office/officeart/2018/2/layout/IconVerticalSolidList"/>
    <dgm:cxn modelId="{468582EC-4A12-400B-BE6F-BDB49ED56DA1}" type="presParOf" srcId="{B81EFB41-B50F-47D5-9A9D-75B048E5FAA6}" destId="{8D236FDF-5DDA-4CE7-8A0F-ADD0F7ED911A}" srcOrd="2" destOrd="0" presId="urn:microsoft.com/office/officeart/2018/2/layout/IconVerticalSolidList"/>
    <dgm:cxn modelId="{AA96F4FD-47B0-4096-9A17-D9CD840E4B74}" type="presParOf" srcId="{B81EFB41-B50F-47D5-9A9D-75B048E5FAA6}" destId="{3838EE49-B64C-4C08-9589-D5DDFE9317B2}" srcOrd="3" destOrd="0" presId="urn:microsoft.com/office/officeart/2018/2/layout/IconVerticalSolidList"/>
    <dgm:cxn modelId="{D1AA6715-29D0-45E7-AFD9-31AA48FC0BBC}" type="presParOf" srcId="{BE691F7C-1435-4C09-9286-EC1F9304A3D5}" destId="{56578772-C2EC-432E-AE1A-2D004755A392}" srcOrd="5" destOrd="0" presId="urn:microsoft.com/office/officeart/2018/2/layout/IconVerticalSolidList"/>
    <dgm:cxn modelId="{FCA92368-B225-457C-800E-CE0E0CCBFF15}" type="presParOf" srcId="{BE691F7C-1435-4C09-9286-EC1F9304A3D5}" destId="{7F3B8F80-459B-435E-8DD1-85CCCBEACB83}" srcOrd="6" destOrd="0" presId="urn:microsoft.com/office/officeart/2018/2/layout/IconVerticalSolidList"/>
    <dgm:cxn modelId="{57D6F702-4456-495D-8439-22EE5BC11587}" type="presParOf" srcId="{7F3B8F80-459B-435E-8DD1-85CCCBEACB83}" destId="{ECCE68C6-D937-4C67-AD69-137DE1B5061F}" srcOrd="0" destOrd="0" presId="urn:microsoft.com/office/officeart/2018/2/layout/IconVerticalSolidList"/>
    <dgm:cxn modelId="{7D6BF379-08F9-4E09-8661-6D7C9948605D}" type="presParOf" srcId="{7F3B8F80-459B-435E-8DD1-85CCCBEACB83}" destId="{6AF0D593-93F5-4787-B0D0-87DF6DD8800B}" srcOrd="1" destOrd="0" presId="urn:microsoft.com/office/officeart/2018/2/layout/IconVerticalSolidList"/>
    <dgm:cxn modelId="{B82EDC4D-AACC-4373-8991-4B3038706C81}" type="presParOf" srcId="{7F3B8F80-459B-435E-8DD1-85CCCBEACB83}" destId="{53048FCB-C560-466D-8525-947EB2A9B246}" srcOrd="2" destOrd="0" presId="urn:microsoft.com/office/officeart/2018/2/layout/IconVerticalSolidList"/>
    <dgm:cxn modelId="{BCE079F0-4733-4CFE-AC53-BA21F197E39F}" type="presParOf" srcId="{7F3B8F80-459B-435E-8DD1-85CCCBEACB83}" destId="{110B590B-1D06-46E3-B14F-616EF39A5843}" srcOrd="3" destOrd="0" presId="urn:microsoft.com/office/officeart/2018/2/layout/IconVerticalSolidList"/>
    <dgm:cxn modelId="{91E3FA41-9976-4DB3-AEFC-BA0CE6630EF9}" type="presParOf" srcId="{BE691F7C-1435-4C09-9286-EC1F9304A3D5}" destId="{0AD159C5-CD24-482C-878D-5D9ED9BBBD4D}" srcOrd="7" destOrd="0" presId="urn:microsoft.com/office/officeart/2018/2/layout/IconVerticalSolidList"/>
    <dgm:cxn modelId="{9BD3CBAB-65EE-4449-AE66-DB53E3C8003F}" type="presParOf" srcId="{BE691F7C-1435-4C09-9286-EC1F9304A3D5}" destId="{354486C9-987C-40A4-A4F3-A5AAD834E4E2}" srcOrd="8" destOrd="0" presId="urn:microsoft.com/office/officeart/2018/2/layout/IconVerticalSolidList"/>
    <dgm:cxn modelId="{750ABFA3-4FDF-4276-980E-43F31B289A5F}" type="presParOf" srcId="{354486C9-987C-40A4-A4F3-A5AAD834E4E2}" destId="{446CE216-1683-4D49-9BDD-249D97A57718}" srcOrd="0" destOrd="0" presId="urn:microsoft.com/office/officeart/2018/2/layout/IconVerticalSolidList"/>
    <dgm:cxn modelId="{6B93DD81-60DC-4628-914F-0C73E4AE4C5E}" type="presParOf" srcId="{354486C9-987C-40A4-A4F3-A5AAD834E4E2}" destId="{3412DA9B-6BB1-4CDE-BEA6-4A4B53E799AE}" srcOrd="1" destOrd="0" presId="urn:microsoft.com/office/officeart/2018/2/layout/IconVerticalSolidList"/>
    <dgm:cxn modelId="{11A82C76-0082-4583-BDAE-300B6244CD21}" type="presParOf" srcId="{354486C9-987C-40A4-A4F3-A5AAD834E4E2}" destId="{A6ABC6BD-5174-47F4-9880-ACF194019B75}" srcOrd="2" destOrd="0" presId="urn:microsoft.com/office/officeart/2018/2/layout/IconVerticalSolidList"/>
    <dgm:cxn modelId="{42C5EABE-21C1-48D2-A4A1-B708AC2403F9}" type="presParOf" srcId="{354486C9-987C-40A4-A4F3-A5AAD834E4E2}" destId="{068F9BE3-E6F1-46BA-8B12-633CFAD3215C}" srcOrd="3" destOrd="0" presId="urn:microsoft.com/office/officeart/2018/2/layout/IconVerticalSolidList"/>
    <dgm:cxn modelId="{D6402F8B-D3E6-4157-81B7-2C8C7548B89D}" type="presParOf" srcId="{BE691F7C-1435-4C09-9286-EC1F9304A3D5}" destId="{98D020E8-2837-4937-BA10-CD144D10C963}" srcOrd="9" destOrd="0" presId="urn:microsoft.com/office/officeart/2018/2/layout/IconVerticalSolidList"/>
    <dgm:cxn modelId="{5472EB8C-A168-4698-BB11-B01449A054E5}" type="presParOf" srcId="{BE691F7C-1435-4C09-9286-EC1F9304A3D5}" destId="{0471D789-6003-4C14-9FB3-98D00816A8B3}" srcOrd="10" destOrd="0" presId="urn:microsoft.com/office/officeart/2018/2/layout/IconVerticalSolidList"/>
    <dgm:cxn modelId="{ED00474A-B5F8-41B1-A25B-B0945F4E653E}" type="presParOf" srcId="{0471D789-6003-4C14-9FB3-98D00816A8B3}" destId="{5895E6C8-F6C7-4815-8D81-519E86F3EECE}" srcOrd="0" destOrd="0" presId="urn:microsoft.com/office/officeart/2018/2/layout/IconVerticalSolidList"/>
    <dgm:cxn modelId="{C5F1C738-5E74-4E68-A5E2-39C132BCE534}" type="presParOf" srcId="{0471D789-6003-4C14-9FB3-98D00816A8B3}" destId="{869F5948-E8F6-44D8-B331-80A7D546CC1E}" srcOrd="1" destOrd="0" presId="urn:microsoft.com/office/officeart/2018/2/layout/IconVerticalSolidList"/>
    <dgm:cxn modelId="{B7D8B853-DE50-4195-8AA7-9AEF23317F4B}" type="presParOf" srcId="{0471D789-6003-4C14-9FB3-98D00816A8B3}" destId="{FE0A4830-5D25-47A5-B638-5393C2B3E781}" srcOrd="2" destOrd="0" presId="urn:microsoft.com/office/officeart/2018/2/layout/IconVerticalSolidList"/>
    <dgm:cxn modelId="{BB740AC8-D6D0-43C7-8108-F50172657978}" type="presParOf" srcId="{0471D789-6003-4C14-9FB3-98D00816A8B3}" destId="{0043A251-EF2F-43CD-8B74-C94735918089}" srcOrd="3" destOrd="0" presId="urn:microsoft.com/office/officeart/2018/2/layout/IconVerticalSoli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C9E3217-4828-4589-901A-758DC0D0AAA0}"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CF3A264B-FDEB-4B88-9E34-438DDAF3AFBC}">
      <dgm:prSet/>
      <dgm:spPr/>
      <dgm:t>
        <a:bodyPr/>
        <a:lstStyle/>
        <a:p>
          <a:pPr>
            <a:lnSpc>
              <a:spcPct val="100000"/>
            </a:lnSpc>
          </a:pPr>
          <a:r>
            <a:rPr lang="en-US"/>
            <a:t>Provides funding for maintenance</a:t>
          </a:r>
        </a:p>
      </dgm:t>
    </dgm:pt>
    <dgm:pt modelId="{209BA5F6-DB1E-46EB-9310-88E0D77BB6B8}" type="parTrans" cxnId="{83965DC2-337E-4269-A08E-A79E5D148600}">
      <dgm:prSet/>
      <dgm:spPr/>
      <dgm:t>
        <a:bodyPr/>
        <a:lstStyle/>
        <a:p>
          <a:endParaRPr lang="en-US"/>
        </a:p>
      </dgm:t>
    </dgm:pt>
    <dgm:pt modelId="{C22C04FD-5C10-48B9-802F-9F6B06370157}" type="sibTrans" cxnId="{83965DC2-337E-4269-A08E-A79E5D148600}">
      <dgm:prSet/>
      <dgm:spPr/>
      <dgm:t>
        <a:bodyPr/>
        <a:lstStyle/>
        <a:p>
          <a:endParaRPr lang="en-US"/>
        </a:p>
      </dgm:t>
    </dgm:pt>
    <dgm:pt modelId="{BA42B5C0-67D9-4910-86A6-7A1BA3A93E5A}">
      <dgm:prSet/>
      <dgm:spPr/>
      <dgm:t>
        <a:bodyPr/>
        <a:lstStyle/>
        <a:p>
          <a:pPr>
            <a:lnSpc>
              <a:spcPct val="100000"/>
            </a:lnSpc>
          </a:pPr>
          <a:r>
            <a:rPr lang="en-US"/>
            <a:t>Justifies protection of sites and species</a:t>
          </a:r>
        </a:p>
      </dgm:t>
    </dgm:pt>
    <dgm:pt modelId="{9958659B-B51B-4933-9B05-30F9DC0EDC30}" type="parTrans" cxnId="{4B318E53-D509-47AF-8237-9913792895B9}">
      <dgm:prSet/>
      <dgm:spPr/>
      <dgm:t>
        <a:bodyPr/>
        <a:lstStyle/>
        <a:p>
          <a:endParaRPr lang="en-US"/>
        </a:p>
      </dgm:t>
    </dgm:pt>
    <dgm:pt modelId="{C26EDC2E-F85A-40D4-A30B-7D1D720516DA}" type="sibTrans" cxnId="{4B318E53-D509-47AF-8237-9913792895B9}">
      <dgm:prSet/>
      <dgm:spPr/>
      <dgm:t>
        <a:bodyPr/>
        <a:lstStyle/>
        <a:p>
          <a:endParaRPr lang="en-US"/>
        </a:p>
      </dgm:t>
    </dgm:pt>
    <dgm:pt modelId="{C1BD5395-868B-4E67-A32B-FAF1CC018571}">
      <dgm:prSet/>
      <dgm:spPr/>
      <dgm:t>
        <a:bodyPr/>
        <a:lstStyle/>
        <a:p>
          <a:pPr>
            <a:lnSpc>
              <a:spcPct val="100000"/>
            </a:lnSpc>
          </a:pPr>
          <a:r>
            <a:rPr lang="en-US"/>
            <a:t>Awareness of nature by visitors</a:t>
          </a:r>
        </a:p>
      </dgm:t>
    </dgm:pt>
    <dgm:pt modelId="{2503BACD-77E3-4F37-A26B-A98A985CB79D}" type="parTrans" cxnId="{D4486D04-6098-436D-B072-94D357CF25DD}">
      <dgm:prSet/>
      <dgm:spPr/>
      <dgm:t>
        <a:bodyPr/>
        <a:lstStyle/>
        <a:p>
          <a:endParaRPr lang="en-US"/>
        </a:p>
      </dgm:t>
    </dgm:pt>
    <dgm:pt modelId="{F91EAC70-0778-475F-A1AF-19F5E1352C5A}" type="sibTrans" cxnId="{D4486D04-6098-436D-B072-94D357CF25DD}">
      <dgm:prSet/>
      <dgm:spPr/>
      <dgm:t>
        <a:bodyPr/>
        <a:lstStyle/>
        <a:p>
          <a:endParaRPr lang="en-US"/>
        </a:p>
      </dgm:t>
    </dgm:pt>
    <dgm:pt modelId="{02E4F6A2-B0C1-4615-BE31-E3DEE3442321}">
      <dgm:prSet/>
      <dgm:spPr/>
      <dgm:t>
        <a:bodyPr/>
        <a:lstStyle/>
        <a:p>
          <a:pPr>
            <a:lnSpc>
              <a:spcPct val="100000"/>
            </a:lnSpc>
          </a:pPr>
          <a:r>
            <a:rPr lang="en-US"/>
            <a:t>Provides jobs and incomes for indigenous people who often hold valuable information about the care of ecosystems </a:t>
          </a:r>
        </a:p>
      </dgm:t>
    </dgm:pt>
    <dgm:pt modelId="{A194C584-6421-493B-B209-CFA7FBB49DCE}" type="parTrans" cxnId="{9AE9A466-46BB-4413-AAB2-69F581AEB9DA}">
      <dgm:prSet/>
      <dgm:spPr/>
      <dgm:t>
        <a:bodyPr/>
        <a:lstStyle/>
        <a:p>
          <a:endParaRPr lang="en-US"/>
        </a:p>
      </dgm:t>
    </dgm:pt>
    <dgm:pt modelId="{E9084DD7-0F52-486E-9ED5-FDCF902E123C}" type="sibTrans" cxnId="{9AE9A466-46BB-4413-AAB2-69F581AEB9DA}">
      <dgm:prSet/>
      <dgm:spPr/>
      <dgm:t>
        <a:bodyPr/>
        <a:lstStyle/>
        <a:p>
          <a:endParaRPr lang="en-US"/>
        </a:p>
      </dgm:t>
    </dgm:pt>
    <dgm:pt modelId="{9A405F0B-F41A-4DD2-86A4-055AC928E68C}" type="pres">
      <dgm:prSet presAssocID="{5C9E3217-4828-4589-901A-758DC0D0AAA0}" presName="root" presStyleCnt="0">
        <dgm:presLayoutVars>
          <dgm:dir/>
          <dgm:resizeHandles val="exact"/>
        </dgm:presLayoutVars>
      </dgm:prSet>
      <dgm:spPr/>
      <dgm:t>
        <a:bodyPr/>
        <a:lstStyle/>
        <a:p>
          <a:endParaRPr lang="en-GB"/>
        </a:p>
      </dgm:t>
    </dgm:pt>
    <dgm:pt modelId="{515A87D1-2E7F-478F-BFDF-7D0B365B53DA}" type="pres">
      <dgm:prSet presAssocID="{CF3A264B-FDEB-4B88-9E34-438DDAF3AFBC}" presName="compNode" presStyleCnt="0"/>
      <dgm:spPr/>
    </dgm:pt>
    <dgm:pt modelId="{CBCD7122-634B-4D9B-B644-D1AAC3873D46}" type="pres">
      <dgm:prSet presAssocID="{CF3A264B-FDEB-4B88-9E34-438DDAF3AFBC}" presName="bgRect" presStyleLbl="bgShp" presStyleIdx="0" presStyleCnt="4"/>
      <dgm:spPr/>
    </dgm:pt>
    <dgm:pt modelId="{1FEE642E-F2A9-4671-98E7-A4EDBADB1EFF}" type="pres">
      <dgm:prSet presAssocID="{CF3A264B-FDEB-4B88-9E34-438DDAF3AFBC}" presName="iconRect" presStyleLbl="node1" presStyleIdx="0" presStyleCnt="4"/>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dgm:spPr>
      <dgm:t>
        <a:bodyPr/>
        <a:lstStyle/>
        <a:p>
          <a:endParaRPr lang="en-GB"/>
        </a:p>
      </dgm:t>
      <dgm:extLst>
        <a:ext uri="{E40237B7-FDA0-4F09-8148-C483321AD2D9}">
          <dgm14:cNvPr xmlns:dgm14="http://schemas.microsoft.com/office/drawing/2010/diagram" id="0" name="" descr="Tools"/>
        </a:ext>
      </dgm:extLst>
    </dgm:pt>
    <dgm:pt modelId="{1F124C28-1664-4847-A19B-DA0FE826D5F8}" type="pres">
      <dgm:prSet presAssocID="{CF3A264B-FDEB-4B88-9E34-438DDAF3AFBC}" presName="spaceRect" presStyleCnt="0"/>
      <dgm:spPr/>
    </dgm:pt>
    <dgm:pt modelId="{0DD56819-5E3B-4366-A31C-5067A21B4687}" type="pres">
      <dgm:prSet presAssocID="{CF3A264B-FDEB-4B88-9E34-438DDAF3AFBC}" presName="parTx" presStyleLbl="revTx" presStyleIdx="0" presStyleCnt="4">
        <dgm:presLayoutVars>
          <dgm:chMax val="0"/>
          <dgm:chPref val="0"/>
        </dgm:presLayoutVars>
      </dgm:prSet>
      <dgm:spPr/>
      <dgm:t>
        <a:bodyPr/>
        <a:lstStyle/>
        <a:p>
          <a:endParaRPr lang="en-GB"/>
        </a:p>
      </dgm:t>
    </dgm:pt>
    <dgm:pt modelId="{5B4EB9FA-CA8E-4B1F-8923-47764403BDDC}" type="pres">
      <dgm:prSet presAssocID="{C22C04FD-5C10-48B9-802F-9F6B06370157}" presName="sibTrans" presStyleCnt="0"/>
      <dgm:spPr/>
    </dgm:pt>
    <dgm:pt modelId="{C83852ED-F0A0-4C8F-AB88-45BF014DB8A2}" type="pres">
      <dgm:prSet presAssocID="{BA42B5C0-67D9-4910-86A6-7A1BA3A93E5A}" presName="compNode" presStyleCnt="0"/>
      <dgm:spPr/>
    </dgm:pt>
    <dgm:pt modelId="{3BF3B46C-D210-4E0F-A4CC-26C8DC97164A}" type="pres">
      <dgm:prSet presAssocID="{BA42B5C0-67D9-4910-86A6-7A1BA3A93E5A}" presName="bgRect" presStyleLbl="bgShp" presStyleIdx="1" presStyleCnt="4"/>
      <dgm:spPr/>
    </dgm:pt>
    <dgm:pt modelId="{6057333D-A64B-4CDA-B90C-B52BC9B4FC9F}" type="pres">
      <dgm:prSet presAssocID="{BA42B5C0-67D9-4910-86A6-7A1BA3A93E5A}" presName="iconRect" presStyleLbl="node1" presStyleIdx="1" presStyleCnt="4"/>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dgm:spPr>
      <dgm:t>
        <a:bodyPr/>
        <a:lstStyle/>
        <a:p>
          <a:endParaRPr lang="en-GB"/>
        </a:p>
      </dgm:t>
      <dgm:extLst>
        <a:ext uri="{E40237B7-FDA0-4F09-8148-C483321AD2D9}">
          <dgm14:cNvPr xmlns:dgm14="http://schemas.microsoft.com/office/drawing/2010/diagram" id="0" name="" descr="Deciduous tree"/>
        </a:ext>
      </dgm:extLst>
    </dgm:pt>
    <dgm:pt modelId="{1F1AE0DA-E7AC-459B-A5F3-D61B787B1B43}" type="pres">
      <dgm:prSet presAssocID="{BA42B5C0-67D9-4910-86A6-7A1BA3A93E5A}" presName="spaceRect" presStyleCnt="0"/>
      <dgm:spPr/>
    </dgm:pt>
    <dgm:pt modelId="{879360AC-738A-4857-ABF7-FF5C140C7089}" type="pres">
      <dgm:prSet presAssocID="{BA42B5C0-67D9-4910-86A6-7A1BA3A93E5A}" presName="parTx" presStyleLbl="revTx" presStyleIdx="1" presStyleCnt="4">
        <dgm:presLayoutVars>
          <dgm:chMax val="0"/>
          <dgm:chPref val="0"/>
        </dgm:presLayoutVars>
      </dgm:prSet>
      <dgm:spPr/>
      <dgm:t>
        <a:bodyPr/>
        <a:lstStyle/>
        <a:p>
          <a:endParaRPr lang="en-GB"/>
        </a:p>
      </dgm:t>
    </dgm:pt>
    <dgm:pt modelId="{735D5220-42B6-40C5-93CB-127058EB5664}" type="pres">
      <dgm:prSet presAssocID="{C26EDC2E-F85A-40D4-A30B-7D1D720516DA}" presName="sibTrans" presStyleCnt="0"/>
      <dgm:spPr/>
    </dgm:pt>
    <dgm:pt modelId="{142382BB-BCFF-4BA8-A984-AC129EFACC38}" type="pres">
      <dgm:prSet presAssocID="{C1BD5395-868B-4E67-A32B-FAF1CC018571}" presName="compNode" presStyleCnt="0"/>
      <dgm:spPr/>
    </dgm:pt>
    <dgm:pt modelId="{389D6D24-7581-4309-ADF4-69DF283976B4}" type="pres">
      <dgm:prSet presAssocID="{C1BD5395-868B-4E67-A32B-FAF1CC018571}" presName="bgRect" presStyleLbl="bgShp" presStyleIdx="2" presStyleCnt="4" custLinFactNeighborY="374"/>
      <dgm:spPr/>
    </dgm:pt>
    <dgm:pt modelId="{AC821689-4F47-4EA8-BE89-E4AF33E428ED}" type="pres">
      <dgm:prSet presAssocID="{C1BD5395-868B-4E67-A32B-FAF1CC018571}" presName="iconRect" presStyleLbl="node1" presStyleIdx="2" presStyleCnt="4"/>
      <dgm:spPr>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a:noFill/>
        </a:ln>
      </dgm:spPr>
      <dgm:t>
        <a:bodyPr/>
        <a:lstStyle/>
        <a:p>
          <a:endParaRPr lang="en-GB"/>
        </a:p>
      </dgm:t>
      <dgm:extLst>
        <a:ext uri="{E40237B7-FDA0-4F09-8148-C483321AD2D9}">
          <dgm14:cNvPr xmlns:dgm14="http://schemas.microsoft.com/office/drawing/2010/diagram" id="0" name="" descr="Universal Access"/>
        </a:ext>
      </dgm:extLst>
    </dgm:pt>
    <dgm:pt modelId="{6E7269FD-D390-4F48-ABAB-56314FF8064A}" type="pres">
      <dgm:prSet presAssocID="{C1BD5395-868B-4E67-A32B-FAF1CC018571}" presName="spaceRect" presStyleCnt="0"/>
      <dgm:spPr/>
    </dgm:pt>
    <dgm:pt modelId="{72C7AEE8-5709-4654-9F16-BD8C5F1048D2}" type="pres">
      <dgm:prSet presAssocID="{C1BD5395-868B-4E67-A32B-FAF1CC018571}" presName="parTx" presStyleLbl="revTx" presStyleIdx="2" presStyleCnt="4">
        <dgm:presLayoutVars>
          <dgm:chMax val="0"/>
          <dgm:chPref val="0"/>
        </dgm:presLayoutVars>
      </dgm:prSet>
      <dgm:spPr/>
      <dgm:t>
        <a:bodyPr/>
        <a:lstStyle/>
        <a:p>
          <a:endParaRPr lang="en-GB"/>
        </a:p>
      </dgm:t>
    </dgm:pt>
    <dgm:pt modelId="{09948D4B-4DE9-4720-A86D-D4A58D23DB01}" type="pres">
      <dgm:prSet presAssocID="{F91EAC70-0778-475F-A1AF-19F5E1352C5A}" presName="sibTrans" presStyleCnt="0"/>
      <dgm:spPr/>
    </dgm:pt>
    <dgm:pt modelId="{80EEB9DC-86F5-424C-9B60-6DECAB7B9E16}" type="pres">
      <dgm:prSet presAssocID="{02E4F6A2-B0C1-4615-BE31-E3DEE3442321}" presName="compNode" presStyleCnt="0"/>
      <dgm:spPr/>
    </dgm:pt>
    <dgm:pt modelId="{0DAFDAB1-46F8-4A87-9744-09AFAD67153A}" type="pres">
      <dgm:prSet presAssocID="{02E4F6A2-B0C1-4615-BE31-E3DEE3442321}" presName="bgRect" presStyleLbl="bgShp" presStyleIdx="3" presStyleCnt="4"/>
      <dgm:spPr/>
    </dgm:pt>
    <dgm:pt modelId="{24D34F31-087A-4D32-BE65-A3144E4552A2}" type="pres">
      <dgm:prSet presAssocID="{02E4F6A2-B0C1-4615-BE31-E3DEE3442321}" presName="iconRect" presStyleLbl="node1" presStyleIdx="3" presStyleCnt="4"/>
      <dgm:spPr>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a:ln>
          <a:noFill/>
        </a:ln>
      </dgm:spPr>
      <dgm:t>
        <a:bodyPr/>
        <a:lstStyle/>
        <a:p>
          <a:endParaRPr lang="en-GB"/>
        </a:p>
      </dgm:t>
      <dgm:extLst>
        <a:ext uri="{E40237B7-FDA0-4F09-8148-C483321AD2D9}">
          <dgm14:cNvPr xmlns:dgm14="http://schemas.microsoft.com/office/drawing/2010/diagram" id="0" name="" descr="Group"/>
        </a:ext>
      </dgm:extLst>
    </dgm:pt>
    <dgm:pt modelId="{4678DFD6-4AE5-47CC-B879-858248FAA37C}" type="pres">
      <dgm:prSet presAssocID="{02E4F6A2-B0C1-4615-BE31-E3DEE3442321}" presName="spaceRect" presStyleCnt="0"/>
      <dgm:spPr/>
    </dgm:pt>
    <dgm:pt modelId="{B5162C94-F1A5-4E75-8863-0886EF226197}" type="pres">
      <dgm:prSet presAssocID="{02E4F6A2-B0C1-4615-BE31-E3DEE3442321}" presName="parTx" presStyleLbl="revTx" presStyleIdx="3" presStyleCnt="4">
        <dgm:presLayoutVars>
          <dgm:chMax val="0"/>
          <dgm:chPref val="0"/>
        </dgm:presLayoutVars>
      </dgm:prSet>
      <dgm:spPr/>
      <dgm:t>
        <a:bodyPr/>
        <a:lstStyle/>
        <a:p>
          <a:endParaRPr lang="en-GB"/>
        </a:p>
      </dgm:t>
    </dgm:pt>
  </dgm:ptLst>
  <dgm:cxnLst>
    <dgm:cxn modelId="{18C017C9-0F34-4FAA-963A-E0EB526192EC}" type="presOf" srcId="{02E4F6A2-B0C1-4615-BE31-E3DEE3442321}" destId="{B5162C94-F1A5-4E75-8863-0886EF226197}" srcOrd="0" destOrd="0" presId="urn:microsoft.com/office/officeart/2018/2/layout/IconVerticalSolidList"/>
    <dgm:cxn modelId="{7747419B-0700-43A2-B545-536158D396F0}" type="presOf" srcId="{CF3A264B-FDEB-4B88-9E34-438DDAF3AFBC}" destId="{0DD56819-5E3B-4366-A31C-5067A21B4687}" srcOrd="0" destOrd="0" presId="urn:microsoft.com/office/officeart/2018/2/layout/IconVerticalSolidList"/>
    <dgm:cxn modelId="{D4486D04-6098-436D-B072-94D357CF25DD}" srcId="{5C9E3217-4828-4589-901A-758DC0D0AAA0}" destId="{C1BD5395-868B-4E67-A32B-FAF1CC018571}" srcOrd="2" destOrd="0" parTransId="{2503BACD-77E3-4F37-A26B-A98A985CB79D}" sibTransId="{F91EAC70-0778-475F-A1AF-19F5E1352C5A}"/>
    <dgm:cxn modelId="{1EA4A187-6CD6-4043-918E-95E25E2472A8}" type="presOf" srcId="{C1BD5395-868B-4E67-A32B-FAF1CC018571}" destId="{72C7AEE8-5709-4654-9F16-BD8C5F1048D2}" srcOrd="0" destOrd="0" presId="urn:microsoft.com/office/officeart/2018/2/layout/IconVerticalSolidList"/>
    <dgm:cxn modelId="{373C1909-F069-459F-8BBF-612D68256D25}" type="presOf" srcId="{BA42B5C0-67D9-4910-86A6-7A1BA3A93E5A}" destId="{879360AC-738A-4857-ABF7-FF5C140C7089}" srcOrd="0" destOrd="0" presId="urn:microsoft.com/office/officeart/2018/2/layout/IconVerticalSolidList"/>
    <dgm:cxn modelId="{83965DC2-337E-4269-A08E-A79E5D148600}" srcId="{5C9E3217-4828-4589-901A-758DC0D0AAA0}" destId="{CF3A264B-FDEB-4B88-9E34-438DDAF3AFBC}" srcOrd="0" destOrd="0" parTransId="{209BA5F6-DB1E-46EB-9310-88E0D77BB6B8}" sibTransId="{C22C04FD-5C10-48B9-802F-9F6B06370157}"/>
    <dgm:cxn modelId="{9AE9A466-46BB-4413-AAB2-69F581AEB9DA}" srcId="{5C9E3217-4828-4589-901A-758DC0D0AAA0}" destId="{02E4F6A2-B0C1-4615-BE31-E3DEE3442321}" srcOrd="3" destOrd="0" parTransId="{A194C584-6421-493B-B209-CFA7FBB49DCE}" sibTransId="{E9084DD7-0F52-486E-9ED5-FDCF902E123C}"/>
    <dgm:cxn modelId="{C71F25CB-E757-4E98-B15E-9B77E70ACD4E}" type="presOf" srcId="{5C9E3217-4828-4589-901A-758DC0D0AAA0}" destId="{9A405F0B-F41A-4DD2-86A4-055AC928E68C}" srcOrd="0" destOrd="0" presId="urn:microsoft.com/office/officeart/2018/2/layout/IconVerticalSolidList"/>
    <dgm:cxn modelId="{4B318E53-D509-47AF-8237-9913792895B9}" srcId="{5C9E3217-4828-4589-901A-758DC0D0AAA0}" destId="{BA42B5C0-67D9-4910-86A6-7A1BA3A93E5A}" srcOrd="1" destOrd="0" parTransId="{9958659B-B51B-4933-9B05-30F9DC0EDC30}" sibTransId="{C26EDC2E-F85A-40D4-A30B-7D1D720516DA}"/>
    <dgm:cxn modelId="{A93D4462-1908-431B-AF97-5CB16370B17A}" type="presParOf" srcId="{9A405F0B-F41A-4DD2-86A4-055AC928E68C}" destId="{515A87D1-2E7F-478F-BFDF-7D0B365B53DA}" srcOrd="0" destOrd="0" presId="urn:microsoft.com/office/officeart/2018/2/layout/IconVerticalSolidList"/>
    <dgm:cxn modelId="{4A8A4E40-DDA2-4BC9-9682-1887D13CB69E}" type="presParOf" srcId="{515A87D1-2E7F-478F-BFDF-7D0B365B53DA}" destId="{CBCD7122-634B-4D9B-B644-D1AAC3873D46}" srcOrd="0" destOrd="0" presId="urn:microsoft.com/office/officeart/2018/2/layout/IconVerticalSolidList"/>
    <dgm:cxn modelId="{7112B3D6-481D-48CF-999F-52A4FAB41AF6}" type="presParOf" srcId="{515A87D1-2E7F-478F-BFDF-7D0B365B53DA}" destId="{1FEE642E-F2A9-4671-98E7-A4EDBADB1EFF}" srcOrd="1" destOrd="0" presId="urn:microsoft.com/office/officeart/2018/2/layout/IconVerticalSolidList"/>
    <dgm:cxn modelId="{FE89FC05-B10A-4B7A-8CF6-A42AE1CCDC1B}" type="presParOf" srcId="{515A87D1-2E7F-478F-BFDF-7D0B365B53DA}" destId="{1F124C28-1664-4847-A19B-DA0FE826D5F8}" srcOrd="2" destOrd="0" presId="urn:microsoft.com/office/officeart/2018/2/layout/IconVerticalSolidList"/>
    <dgm:cxn modelId="{9D95CABF-9C69-4907-9A85-B1940914C59A}" type="presParOf" srcId="{515A87D1-2E7F-478F-BFDF-7D0B365B53DA}" destId="{0DD56819-5E3B-4366-A31C-5067A21B4687}" srcOrd="3" destOrd="0" presId="urn:microsoft.com/office/officeart/2018/2/layout/IconVerticalSolidList"/>
    <dgm:cxn modelId="{826F03C3-FF16-4082-8EA4-96D3C246DAB9}" type="presParOf" srcId="{9A405F0B-F41A-4DD2-86A4-055AC928E68C}" destId="{5B4EB9FA-CA8E-4B1F-8923-47764403BDDC}" srcOrd="1" destOrd="0" presId="urn:microsoft.com/office/officeart/2018/2/layout/IconVerticalSolidList"/>
    <dgm:cxn modelId="{67B40F1B-976D-4755-B414-8F5C989466CA}" type="presParOf" srcId="{9A405F0B-F41A-4DD2-86A4-055AC928E68C}" destId="{C83852ED-F0A0-4C8F-AB88-45BF014DB8A2}" srcOrd="2" destOrd="0" presId="urn:microsoft.com/office/officeart/2018/2/layout/IconVerticalSolidList"/>
    <dgm:cxn modelId="{24A06DFE-789E-455D-84F2-24C1860078A1}" type="presParOf" srcId="{C83852ED-F0A0-4C8F-AB88-45BF014DB8A2}" destId="{3BF3B46C-D210-4E0F-A4CC-26C8DC97164A}" srcOrd="0" destOrd="0" presId="urn:microsoft.com/office/officeart/2018/2/layout/IconVerticalSolidList"/>
    <dgm:cxn modelId="{81C8D7DC-7BF2-483D-9B53-9953169CD997}" type="presParOf" srcId="{C83852ED-F0A0-4C8F-AB88-45BF014DB8A2}" destId="{6057333D-A64B-4CDA-B90C-B52BC9B4FC9F}" srcOrd="1" destOrd="0" presId="urn:microsoft.com/office/officeart/2018/2/layout/IconVerticalSolidList"/>
    <dgm:cxn modelId="{53CD8268-EAD7-41E2-A1D4-7B73A9A9719B}" type="presParOf" srcId="{C83852ED-F0A0-4C8F-AB88-45BF014DB8A2}" destId="{1F1AE0DA-E7AC-459B-A5F3-D61B787B1B43}" srcOrd="2" destOrd="0" presId="urn:microsoft.com/office/officeart/2018/2/layout/IconVerticalSolidList"/>
    <dgm:cxn modelId="{1BA7C02F-2D84-4680-8D07-FAF265C6EB6A}" type="presParOf" srcId="{C83852ED-F0A0-4C8F-AB88-45BF014DB8A2}" destId="{879360AC-738A-4857-ABF7-FF5C140C7089}" srcOrd="3" destOrd="0" presId="urn:microsoft.com/office/officeart/2018/2/layout/IconVerticalSolidList"/>
    <dgm:cxn modelId="{1DCDCAAE-CAED-437C-BB61-BA6CF0897A58}" type="presParOf" srcId="{9A405F0B-F41A-4DD2-86A4-055AC928E68C}" destId="{735D5220-42B6-40C5-93CB-127058EB5664}" srcOrd="3" destOrd="0" presId="urn:microsoft.com/office/officeart/2018/2/layout/IconVerticalSolidList"/>
    <dgm:cxn modelId="{3271A965-A0F1-4AD2-B1C1-C3526D92496E}" type="presParOf" srcId="{9A405F0B-F41A-4DD2-86A4-055AC928E68C}" destId="{142382BB-BCFF-4BA8-A984-AC129EFACC38}" srcOrd="4" destOrd="0" presId="urn:microsoft.com/office/officeart/2018/2/layout/IconVerticalSolidList"/>
    <dgm:cxn modelId="{8AF68C19-4569-42A2-8675-C5AF49BD4DB8}" type="presParOf" srcId="{142382BB-BCFF-4BA8-A984-AC129EFACC38}" destId="{389D6D24-7581-4309-ADF4-69DF283976B4}" srcOrd="0" destOrd="0" presId="urn:microsoft.com/office/officeart/2018/2/layout/IconVerticalSolidList"/>
    <dgm:cxn modelId="{7C6FFB84-B87D-4F24-8126-00CA2422DFB5}" type="presParOf" srcId="{142382BB-BCFF-4BA8-A984-AC129EFACC38}" destId="{AC821689-4F47-4EA8-BE89-E4AF33E428ED}" srcOrd="1" destOrd="0" presId="urn:microsoft.com/office/officeart/2018/2/layout/IconVerticalSolidList"/>
    <dgm:cxn modelId="{E740EF1C-91CE-4188-B0B5-C444123C9932}" type="presParOf" srcId="{142382BB-BCFF-4BA8-A984-AC129EFACC38}" destId="{6E7269FD-D390-4F48-ABAB-56314FF8064A}" srcOrd="2" destOrd="0" presId="urn:microsoft.com/office/officeart/2018/2/layout/IconVerticalSolidList"/>
    <dgm:cxn modelId="{7EAE0A1D-0605-41CF-AF39-FBB8084C8CC7}" type="presParOf" srcId="{142382BB-BCFF-4BA8-A984-AC129EFACC38}" destId="{72C7AEE8-5709-4654-9F16-BD8C5F1048D2}" srcOrd="3" destOrd="0" presId="urn:microsoft.com/office/officeart/2018/2/layout/IconVerticalSolidList"/>
    <dgm:cxn modelId="{4F5F9586-3834-4D99-8B49-8604668F7C0D}" type="presParOf" srcId="{9A405F0B-F41A-4DD2-86A4-055AC928E68C}" destId="{09948D4B-4DE9-4720-A86D-D4A58D23DB01}" srcOrd="5" destOrd="0" presId="urn:microsoft.com/office/officeart/2018/2/layout/IconVerticalSolidList"/>
    <dgm:cxn modelId="{C29598FC-41C8-4BAC-A34D-CAA414347783}" type="presParOf" srcId="{9A405F0B-F41A-4DD2-86A4-055AC928E68C}" destId="{80EEB9DC-86F5-424C-9B60-6DECAB7B9E16}" srcOrd="6" destOrd="0" presId="urn:microsoft.com/office/officeart/2018/2/layout/IconVerticalSolidList"/>
    <dgm:cxn modelId="{1D9658CF-3747-4BA8-BE64-DAC439F8CA01}" type="presParOf" srcId="{80EEB9DC-86F5-424C-9B60-6DECAB7B9E16}" destId="{0DAFDAB1-46F8-4A87-9744-09AFAD67153A}" srcOrd="0" destOrd="0" presId="urn:microsoft.com/office/officeart/2018/2/layout/IconVerticalSolidList"/>
    <dgm:cxn modelId="{9894B148-9251-4A50-889B-D892C3AA0C30}" type="presParOf" srcId="{80EEB9DC-86F5-424C-9B60-6DECAB7B9E16}" destId="{24D34F31-087A-4D32-BE65-A3144E4552A2}" srcOrd="1" destOrd="0" presId="urn:microsoft.com/office/officeart/2018/2/layout/IconVerticalSolidList"/>
    <dgm:cxn modelId="{9D277E2C-1004-4491-8A49-0504F6AB6C58}" type="presParOf" srcId="{80EEB9DC-86F5-424C-9B60-6DECAB7B9E16}" destId="{4678DFD6-4AE5-47CC-B879-858248FAA37C}" srcOrd="2" destOrd="0" presId="urn:microsoft.com/office/officeart/2018/2/layout/IconVerticalSolidList"/>
    <dgm:cxn modelId="{68FDB70C-A365-4D57-9DA5-45B4080C7D7C}" type="presParOf" srcId="{80EEB9DC-86F5-424C-9B60-6DECAB7B9E16}" destId="{B5162C94-F1A5-4E75-8863-0886EF226197}"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8FDAF4-0AA1-43B0-A256-DD1C2C7E2F5D}">
      <dsp:nvSpPr>
        <dsp:cNvPr id="0" name=""/>
        <dsp:cNvSpPr/>
      </dsp:nvSpPr>
      <dsp:spPr>
        <a:xfrm>
          <a:off x="0" y="1873"/>
          <a:ext cx="4885203" cy="1425059"/>
        </a:xfrm>
        <a:prstGeom prst="roundRect">
          <a:avLst/>
        </a:prstGeom>
        <a:solidFill>
          <a:schemeClr val="accent2">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a:lnSpc>
              <a:spcPct val="90000"/>
            </a:lnSpc>
            <a:spcBef>
              <a:spcPct val="0"/>
            </a:spcBef>
            <a:spcAft>
              <a:spcPct val="35000"/>
            </a:spcAft>
          </a:pPr>
          <a:r>
            <a:rPr lang="en-US" sz="2100" kern="1200" dirty="0"/>
            <a:t>Not a long history of studying impacts – and almost never benchmarking against pre-tourism state </a:t>
          </a:r>
        </a:p>
      </dsp:txBody>
      <dsp:txXfrm>
        <a:off x="69566" y="71439"/>
        <a:ext cx="4746071" cy="1285927"/>
      </dsp:txXfrm>
    </dsp:sp>
    <dsp:sp modelId="{87543DEB-3633-44F2-B5FD-2F4FCAC26B14}">
      <dsp:nvSpPr>
        <dsp:cNvPr id="0" name=""/>
        <dsp:cNvSpPr/>
      </dsp:nvSpPr>
      <dsp:spPr>
        <a:xfrm>
          <a:off x="0" y="1487412"/>
          <a:ext cx="4885203" cy="1425059"/>
        </a:xfrm>
        <a:prstGeom prst="roundRect">
          <a:avLst/>
        </a:prstGeom>
        <a:solidFill>
          <a:schemeClr val="accent2">
            <a:hueOff val="-257180"/>
            <a:satOff val="-5305"/>
            <a:lumOff val="-4967"/>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a:lnSpc>
              <a:spcPct val="90000"/>
            </a:lnSpc>
            <a:spcBef>
              <a:spcPct val="0"/>
            </a:spcBef>
            <a:spcAft>
              <a:spcPct val="35000"/>
            </a:spcAft>
          </a:pPr>
          <a:r>
            <a:rPr lang="en-US" sz="2100" kern="1200"/>
            <a:t>Almost all studies focus on impacts at the destination, with little attention to other elements of the system</a:t>
          </a:r>
        </a:p>
      </dsp:txBody>
      <dsp:txXfrm>
        <a:off x="69566" y="1556978"/>
        <a:ext cx="4746071" cy="1285927"/>
      </dsp:txXfrm>
    </dsp:sp>
    <dsp:sp modelId="{35FE2423-B532-4744-8C9A-AA93CFB0FCD6}">
      <dsp:nvSpPr>
        <dsp:cNvPr id="0" name=""/>
        <dsp:cNvSpPr/>
      </dsp:nvSpPr>
      <dsp:spPr>
        <a:xfrm>
          <a:off x="0" y="2972953"/>
          <a:ext cx="4885203" cy="1425059"/>
        </a:xfrm>
        <a:prstGeom prst="roundRect">
          <a:avLst/>
        </a:prstGeom>
        <a:solidFill>
          <a:schemeClr val="accent2">
            <a:hueOff val="-514361"/>
            <a:satOff val="-10610"/>
            <a:lumOff val="-9935"/>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a:lnSpc>
              <a:spcPct val="90000"/>
            </a:lnSpc>
            <a:spcBef>
              <a:spcPct val="0"/>
            </a:spcBef>
            <a:spcAft>
              <a:spcPct val="35000"/>
            </a:spcAft>
          </a:pPr>
          <a:r>
            <a:rPr lang="en-US" sz="2100" kern="1200"/>
            <a:t>Difficult to disentangle the effects of tourism from the effects of human existence</a:t>
          </a:r>
        </a:p>
      </dsp:txBody>
      <dsp:txXfrm>
        <a:off x="69566" y="3042519"/>
        <a:ext cx="4746071" cy="1285927"/>
      </dsp:txXfrm>
    </dsp:sp>
    <dsp:sp modelId="{3470FC5A-42B3-49F4-8F2B-88CC19BBCB63}">
      <dsp:nvSpPr>
        <dsp:cNvPr id="0" name=""/>
        <dsp:cNvSpPr/>
      </dsp:nvSpPr>
      <dsp:spPr>
        <a:xfrm>
          <a:off x="0" y="4458493"/>
          <a:ext cx="4885203" cy="1425059"/>
        </a:xfrm>
        <a:prstGeom prst="roundRect">
          <a:avLst/>
        </a:prstGeom>
        <a:solidFill>
          <a:schemeClr val="accent2">
            <a:hueOff val="-771541"/>
            <a:satOff val="-15915"/>
            <a:lumOff val="-14902"/>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a:lnSpc>
              <a:spcPct val="90000"/>
            </a:lnSpc>
            <a:spcBef>
              <a:spcPct val="0"/>
            </a:spcBef>
            <a:spcAft>
              <a:spcPct val="35000"/>
            </a:spcAft>
          </a:pPr>
          <a:r>
            <a:rPr lang="en-US" sz="2100" kern="1200"/>
            <a:t>Open system – therefore tourism impacts on the environment</a:t>
          </a:r>
        </a:p>
      </dsp:txBody>
      <dsp:txXfrm>
        <a:off x="69566" y="4528059"/>
        <a:ext cx="4746071" cy="128592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EFE5DC-2A22-4375-BAF2-2E20181AAF7F}">
      <dsp:nvSpPr>
        <dsp:cNvPr id="0" name=""/>
        <dsp:cNvSpPr/>
      </dsp:nvSpPr>
      <dsp:spPr>
        <a:xfrm>
          <a:off x="0" y="1903"/>
          <a:ext cx="4885203" cy="811257"/>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CF6A956-770D-4467-8286-46AF6516E6EA}">
      <dsp:nvSpPr>
        <dsp:cNvPr id="0" name=""/>
        <dsp:cNvSpPr/>
      </dsp:nvSpPr>
      <dsp:spPr>
        <a:xfrm>
          <a:off x="245405" y="184436"/>
          <a:ext cx="446191" cy="446191"/>
        </a:xfrm>
        <a:prstGeom prst="rect">
          <a:avLst/>
        </a:prstGeom>
        <a:solidFill>
          <a:schemeClr val="bg1">
            <a:hueOff val="0"/>
            <a:satOff val="0"/>
            <a:lumOff val="0"/>
            <a:alphaOff val="0"/>
          </a:schemeClr>
        </a:solidFill>
        <a:ln w="26425" cap="flat"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80B3BD8-BD73-4915-A992-2AAE5E2B73F5}">
      <dsp:nvSpPr>
        <dsp:cNvPr id="0" name=""/>
        <dsp:cNvSpPr/>
      </dsp:nvSpPr>
      <dsp:spPr>
        <a:xfrm>
          <a:off x="937002" y="1903"/>
          <a:ext cx="3948200" cy="8112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858" tIns="85858" rIns="85858" bIns="85858" numCol="1" spcCol="1270" anchor="ctr" anchorCtr="0">
          <a:noAutofit/>
        </a:bodyPr>
        <a:lstStyle/>
        <a:p>
          <a:pPr lvl="0" algn="l" defTabSz="666750">
            <a:lnSpc>
              <a:spcPct val="100000"/>
            </a:lnSpc>
            <a:spcBef>
              <a:spcPct val="0"/>
            </a:spcBef>
            <a:spcAft>
              <a:spcPct val="35000"/>
            </a:spcAft>
          </a:pPr>
          <a:r>
            <a:rPr lang="en-US" sz="1500" kern="1200" dirty="0"/>
            <a:t>The ration of hosts to tourists</a:t>
          </a:r>
        </a:p>
      </dsp:txBody>
      <dsp:txXfrm>
        <a:off x="937002" y="1903"/>
        <a:ext cx="3948200" cy="811257"/>
      </dsp:txXfrm>
    </dsp:sp>
    <dsp:sp modelId="{B2155339-1435-4EC3-B698-C8A528880D6D}">
      <dsp:nvSpPr>
        <dsp:cNvPr id="0" name=""/>
        <dsp:cNvSpPr/>
      </dsp:nvSpPr>
      <dsp:spPr>
        <a:xfrm>
          <a:off x="0" y="1015975"/>
          <a:ext cx="4885203" cy="811257"/>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9060FB3-8E46-4F84-8010-F2A44CF620FA}">
      <dsp:nvSpPr>
        <dsp:cNvPr id="0" name=""/>
        <dsp:cNvSpPr/>
      </dsp:nvSpPr>
      <dsp:spPr>
        <a:xfrm>
          <a:off x="245405" y="1198508"/>
          <a:ext cx="446191" cy="446191"/>
        </a:xfrm>
        <a:prstGeom prst="rect">
          <a:avLst/>
        </a:prstGeom>
        <a:solidFill>
          <a:schemeClr val="bg1">
            <a:hueOff val="0"/>
            <a:satOff val="0"/>
            <a:lumOff val="0"/>
            <a:alphaOff val="0"/>
          </a:schemeClr>
        </a:solidFill>
        <a:ln w="26425" cap="flat"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20B60CB-63D5-4AA1-A340-9D11551F48EC}">
      <dsp:nvSpPr>
        <dsp:cNvPr id="0" name=""/>
        <dsp:cNvSpPr/>
      </dsp:nvSpPr>
      <dsp:spPr>
        <a:xfrm>
          <a:off x="937002" y="1015975"/>
          <a:ext cx="3948200" cy="8112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858" tIns="85858" rIns="85858" bIns="85858" numCol="1" spcCol="1270" anchor="ctr" anchorCtr="0">
          <a:noAutofit/>
        </a:bodyPr>
        <a:lstStyle/>
        <a:p>
          <a:pPr lvl="0" algn="l" defTabSz="666750">
            <a:lnSpc>
              <a:spcPct val="100000"/>
            </a:lnSpc>
            <a:spcBef>
              <a:spcPct val="0"/>
            </a:spcBef>
            <a:spcAft>
              <a:spcPct val="35000"/>
            </a:spcAft>
          </a:pPr>
          <a:r>
            <a:rPr lang="en-US" sz="1500" kern="1200" dirty="0"/>
            <a:t>The extent of similarities between host and tourist culture and economic status</a:t>
          </a:r>
        </a:p>
      </dsp:txBody>
      <dsp:txXfrm>
        <a:off x="937002" y="1015975"/>
        <a:ext cx="3948200" cy="811257"/>
      </dsp:txXfrm>
    </dsp:sp>
    <dsp:sp modelId="{37A15DB3-011C-4BD8-AF09-EA20D3494E97}">
      <dsp:nvSpPr>
        <dsp:cNvPr id="0" name=""/>
        <dsp:cNvSpPr/>
      </dsp:nvSpPr>
      <dsp:spPr>
        <a:xfrm>
          <a:off x="0" y="2030048"/>
          <a:ext cx="4885203" cy="811257"/>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74C2468-3A08-4E17-866D-5708CCABD700}">
      <dsp:nvSpPr>
        <dsp:cNvPr id="0" name=""/>
        <dsp:cNvSpPr/>
      </dsp:nvSpPr>
      <dsp:spPr>
        <a:xfrm>
          <a:off x="245405" y="2212581"/>
          <a:ext cx="446191" cy="446191"/>
        </a:xfrm>
        <a:prstGeom prst="rect">
          <a:avLst/>
        </a:prstGeom>
        <a:solidFill>
          <a:schemeClr val="bg1">
            <a:hueOff val="0"/>
            <a:satOff val="0"/>
            <a:lumOff val="0"/>
            <a:alphaOff val="0"/>
          </a:schemeClr>
        </a:solidFill>
        <a:ln w="26425" cap="flat"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838EE49-B64C-4C08-9589-D5DDFE9317B2}">
      <dsp:nvSpPr>
        <dsp:cNvPr id="0" name=""/>
        <dsp:cNvSpPr/>
      </dsp:nvSpPr>
      <dsp:spPr>
        <a:xfrm>
          <a:off x="937002" y="2030048"/>
          <a:ext cx="3948200" cy="8112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858" tIns="85858" rIns="85858" bIns="85858" numCol="1" spcCol="1270" anchor="ctr" anchorCtr="0">
          <a:noAutofit/>
        </a:bodyPr>
        <a:lstStyle/>
        <a:p>
          <a:pPr lvl="0" algn="l" defTabSz="666750">
            <a:lnSpc>
              <a:spcPct val="100000"/>
            </a:lnSpc>
            <a:spcBef>
              <a:spcPct val="0"/>
            </a:spcBef>
            <a:spcAft>
              <a:spcPct val="35000"/>
            </a:spcAft>
          </a:pPr>
          <a:r>
            <a:rPr lang="en-US" sz="1500" kern="1200" dirty="0"/>
            <a:t>The socio-economic status and education levels of host communities </a:t>
          </a:r>
        </a:p>
      </dsp:txBody>
      <dsp:txXfrm>
        <a:off x="937002" y="2030048"/>
        <a:ext cx="3948200" cy="811257"/>
      </dsp:txXfrm>
    </dsp:sp>
    <dsp:sp modelId="{ECCE68C6-D937-4C67-AD69-137DE1B5061F}">
      <dsp:nvSpPr>
        <dsp:cNvPr id="0" name=""/>
        <dsp:cNvSpPr/>
      </dsp:nvSpPr>
      <dsp:spPr>
        <a:xfrm>
          <a:off x="0" y="3044120"/>
          <a:ext cx="4885203" cy="811257"/>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AF0D593-93F5-4787-B0D0-87DF6DD8800B}">
      <dsp:nvSpPr>
        <dsp:cNvPr id="0" name=""/>
        <dsp:cNvSpPr/>
      </dsp:nvSpPr>
      <dsp:spPr>
        <a:xfrm>
          <a:off x="245405" y="3226653"/>
          <a:ext cx="446191" cy="446191"/>
        </a:xfrm>
        <a:prstGeom prst="rect">
          <a:avLst/>
        </a:prstGeom>
        <a:solidFill>
          <a:schemeClr val="bg1">
            <a:hueOff val="0"/>
            <a:satOff val="0"/>
            <a:lumOff val="0"/>
            <a:alphaOff val="0"/>
          </a:schemeClr>
        </a:solidFill>
        <a:ln w="26425" cap="flat"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10B590B-1D06-46E3-B14F-616EF39A5843}">
      <dsp:nvSpPr>
        <dsp:cNvPr id="0" name=""/>
        <dsp:cNvSpPr/>
      </dsp:nvSpPr>
      <dsp:spPr>
        <a:xfrm>
          <a:off x="937002" y="3044120"/>
          <a:ext cx="3948200" cy="8112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858" tIns="85858" rIns="85858" bIns="85858" numCol="1" spcCol="1270" anchor="ctr" anchorCtr="0">
          <a:noAutofit/>
        </a:bodyPr>
        <a:lstStyle/>
        <a:p>
          <a:pPr lvl="0" algn="l" defTabSz="666750">
            <a:lnSpc>
              <a:spcPct val="100000"/>
            </a:lnSpc>
            <a:spcBef>
              <a:spcPct val="0"/>
            </a:spcBef>
            <a:spcAft>
              <a:spcPct val="35000"/>
            </a:spcAft>
          </a:pPr>
          <a:r>
            <a:rPr lang="en-US" sz="1500" kern="1200" dirty="0"/>
            <a:t>The level of dependency on tourism </a:t>
          </a:r>
        </a:p>
      </dsp:txBody>
      <dsp:txXfrm>
        <a:off x="937002" y="3044120"/>
        <a:ext cx="3948200" cy="811257"/>
      </dsp:txXfrm>
    </dsp:sp>
    <dsp:sp modelId="{446CE216-1683-4D49-9BDD-249D97A57718}">
      <dsp:nvSpPr>
        <dsp:cNvPr id="0" name=""/>
        <dsp:cNvSpPr/>
      </dsp:nvSpPr>
      <dsp:spPr>
        <a:xfrm>
          <a:off x="0" y="4058192"/>
          <a:ext cx="4885203" cy="811257"/>
        </a:xfrm>
        <a:prstGeom prst="roundRect">
          <a:avLst>
            <a:gd name="adj" fmla="val 1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412DA9B-6BB1-4CDE-BEA6-4A4B53E799AE}">
      <dsp:nvSpPr>
        <dsp:cNvPr id="0" name=""/>
        <dsp:cNvSpPr/>
      </dsp:nvSpPr>
      <dsp:spPr>
        <a:xfrm>
          <a:off x="245405" y="4240725"/>
          <a:ext cx="446191" cy="446191"/>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w="2642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68F9BE3-E6F1-46BA-8B12-633CFAD3215C}">
      <dsp:nvSpPr>
        <dsp:cNvPr id="0" name=""/>
        <dsp:cNvSpPr/>
      </dsp:nvSpPr>
      <dsp:spPr>
        <a:xfrm>
          <a:off x="937002" y="4058192"/>
          <a:ext cx="3948200" cy="8112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858" tIns="85858" rIns="85858" bIns="85858" numCol="1" spcCol="1270" anchor="ctr" anchorCtr="0">
          <a:noAutofit/>
        </a:bodyPr>
        <a:lstStyle/>
        <a:p>
          <a:pPr lvl="0" algn="l" defTabSz="666750">
            <a:lnSpc>
              <a:spcPct val="100000"/>
            </a:lnSpc>
            <a:spcBef>
              <a:spcPct val="0"/>
            </a:spcBef>
            <a:spcAft>
              <a:spcPct val="35000"/>
            </a:spcAft>
          </a:pPr>
          <a:r>
            <a:rPr lang="en-US" sz="1500" kern="1200" dirty="0"/>
            <a:t>The level of intrusive or exclusive contact between tourists and hosts </a:t>
          </a:r>
        </a:p>
      </dsp:txBody>
      <dsp:txXfrm>
        <a:off x="937002" y="4058192"/>
        <a:ext cx="3948200" cy="811257"/>
      </dsp:txXfrm>
    </dsp:sp>
    <dsp:sp modelId="{5895E6C8-F6C7-4815-8D81-519E86F3EECE}">
      <dsp:nvSpPr>
        <dsp:cNvPr id="0" name=""/>
        <dsp:cNvSpPr/>
      </dsp:nvSpPr>
      <dsp:spPr>
        <a:xfrm>
          <a:off x="0" y="5072264"/>
          <a:ext cx="4885203" cy="811257"/>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69F5948-E8F6-44D8-B331-80A7D546CC1E}">
      <dsp:nvSpPr>
        <dsp:cNvPr id="0" name=""/>
        <dsp:cNvSpPr/>
      </dsp:nvSpPr>
      <dsp:spPr>
        <a:xfrm>
          <a:off x="245405" y="5254797"/>
          <a:ext cx="446191" cy="446191"/>
        </a:xfrm>
        <a:prstGeom prst="rect">
          <a:avLst/>
        </a:prstGeom>
        <a:solidFill>
          <a:schemeClr val="bg1">
            <a:hueOff val="0"/>
            <a:satOff val="0"/>
            <a:lumOff val="0"/>
            <a:alphaOff val="0"/>
          </a:schemeClr>
        </a:solidFill>
        <a:ln w="26425" cap="flat"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043A251-EF2F-43CD-8B74-C94735918089}">
      <dsp:nvSpPr>
        <dsp:cNvPr id="0" name=""/>
        <dsp:cNvSpPr/>
      </dsp:nvSpPr>
      <dsp:spPr>
        <a:xfrm>
          <a:off x="937002" y="5072264"/>
          <a:ext cx="3948200" cy="8112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858" tIns="85858" rIns="85858" bIns="85858" numCol="1" spcCol="1270" anchor="ctr" anchorCtr="0">
          <a:noAutofit/>
        </a:bodyPr>
        <a:lstStyle/>
        <a:p>
          <a:pPr lvl="0" algn="l" defTabSz="666750">
            <a:lnSpc>
              <a:spcPct val="100000"/>
            </a:lnSpc>
            <a:spcBef>
              <a:spcPct val="0"/>
            </a:spcBef>
            <a:spcAft>
              <a:spcPct val="35000"/>
            </a:spcAft>
          </a:pPr>
          <a:r>
            <a:rPr lang="en-US" sz="1500" kern="1200" dirty="0"/>
            <a:t>The political and social makeup of the host region </a:t>
          </a:r>
        </a:p>
      </dsp:txBody>
      <dsp:txXfrm>
        <a:off x="937002" y="5072264"/>
        <a:ext cx="3948200" cy="81125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CD7122-634B-4D9B-B644-D1AAC3873D46}">
      <dsp:nvSpPr>
        <dsp:cNvPr id="0" name=""/>
        <dsp:cNvSpPr/>
      </dsp:nvSpPr>
      <dsp:spPr>
        <a:xfrm>
          <a:off x="0" y="2442"/>
          <a:ext cx="4885203" cy="123800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FEE642E-F2A9-4671-98E7-A4EDBADB1EFF}">
      <dsp:nvSpPr>
        <dsp:cNvPr id="0" name=""/>
        <dsp:cNvSpPr/>
      </dsp:nvSpPr>
      <dsp:spPr>
        <a:xfrm>
          <a:off x="374497" y="280994"/>
          <a:ext cx="680904" cy="680904"/>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w="2642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DD56819-5E3B-4366-A31C-5067A21B4687}">
      <dsp:nvSpPr>
        <dsp:cNvPr id="0" name=""/>
        <dsp:cNvSpPr/>
      </dsp:nvSpPr>
      <dsp:spPr>
        <a:xfrm>
          <a:off x="1429899" y="2442"/>
          <a:ext cx="3455303" cy="12380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023" tIns="131023" rIns="131023" bIns="131023" numCol="1" spcCol="1270" anchor="ctr" anchorCtr="0">
          <a:noAutofit/>
        </a:bodyPr>
        <a:lstStyle/>
        <a:p>
          <a:pPr lvl="0" algn="l" defTabSz="666750">
            <a:lnSpc>
              <a:spcPct val="100000"/>
            </a:lnSpc>
            <a:spcBef>
              <a:spcPct val="0"/>
            </a:spcBef>
            <a:spcAft>
              <a:spcPct val="35000"/>
            </a:spcAft>
          </a:pPr>
          <a:r>
            <a:rPr lang="en-US" sz="1500" kern="1200"/>
            <a:t>Provides funding for maintenance</a:t>
          </a:r>
        </a:p>
      </dsp:txBody>
      <dsp:txXfrm>
        <a:off x="1429899" y="2442"/>
        <a:ext cx="3455303" cy="1238008"/>
      </dsp:txXfrm>
    </dsp:sp>
    <dsp:sp modelId="{3BF3B46C-D210-4E0F-A4CC-26C8DC97164A}">
      <dsp:nvSpPr>
        <dsp:cNvPr id="0" name=""/>
        <dsp:cNvSpPr/>
      </dsp:nvSpPr>
      <dsp:spPr>
        <a:xfrm>
          <a:off x="0" y="1549953"/>
          <a:ext cx="4885203" cy="123800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057333D-A64B-4CDA-B90C-B52BC9B4FC9F}">
      <dsp:nvSpPr>
        <dsp:cNvPr id="0" name=""/>
        <dsp:cNvSpPr/>
      </dsp:nvSpPr>
      <dsp:spPr>
        <a:xfrm>
          <a:off x="374497" y="1828505"/>
          <a:ext cx="680904" cy="680904"/>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w="2642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79360AC-738A-4857-ABF7-FF5C140C7089}">
      <dsp:nvSpPr>
        <dsp:cNvPr id="0" name=""/>
        <dsp:cNvSpPr/>
      </dsp:nvSpPr>
      <dsp:spPr>
        <a:xfrm>
          <a:off x="1429899" y="1549953"/>
          <a:ext cx="3455303" cy="12380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023" tIns="131023" rIns="131023" bIns="131023" numCol="1" spcCol="1270" anchor="ctr" anchorCtr="0">
          <a:noAutofit/>
        </a:bodyPr>
        <a:lstStyle/>
        <a:p>
          <a:pPr lvl="0" algn="l" defTabSz="666750">
            <a:lnSpc>
              <a:spcPct val="100000"/>
            </a:lnSpc>
            <a:spcBef>
              <a:spcPct val="0"/>
            </a:spcBef>
            <a:spcAft>
              <a:spcPct val="35000"/>
            </a:spcAft>
          </a:pPr>
          <a:r>
            <a:rPr lang="en-US" sz="1500" kern="1200"/>
            <a:t>Justifies protection of sites and species</a:t>
          </a:r>
        </a:p>
      </dsp:txBody>
      <dsp:txXfrm>
        <a:off x="1429899" y="1549953"/>
        <a:ext cx="3455303" cy="1238008"/>
      </dsp:txXfrm>
    </dsp:sp>
    <dsp:sp modelId="{389D6D24-7581-4309-ADF4-69DF283976B4}">
      <dsp:nvSpPr>
        <dsp:cNvPr id="0" name=""/>
        <dsp:cNvSpPr/>
      </dsp:nvSpPr>
      <dsp:spPr>
        <a:xfrm>
          <a:off x="0" y="3102094"/>
          <a:ext cx="4885203" cy="123800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C821689-4F47-4EA8-BE89-E4AF33E428ED}">
      <dsp:nvSpPr>
        <dsp:cNvPr id="0" name=""/>
        <dsp:cNvSpPr/>
      </dsp:nvSpPr>
      <dsp:spPr>
        <a:xfrm>
          <a:off x="374497" y="3376015"/>
          <a:ext cx="680904" cy="680904"/>
        </a:xfrm>
        <a:prstGeom prst="rect">
          <a:avLst/>
        </a:prstGeom>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w="2642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2C7AEE8-5709-4654-9F16-BD8C5F1048D2}">
      <dsp:nvSpPr>
        <dsp:cNvPr id="0" name=""/>
        <dsp:cNvSpPr/>
      </dsp:nvSpPr>
      <dsp:spPr>
        <a:xfrm>
          <a:off x="1429899" y="3097464"/>
          <a:ext cx="3455303" cy="12380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023" tIns="131023" rIns="131023" bIns="131023" numCol="1" spcCol="1270" anchor="ctr" anchorCtr="0">
          <a:noAutofit/>
        </a:bodyPr>
        <a:lstStyle/>
        <a:p>
          <a:pPr lvl="0" algn="l" defTabSz="666750">
            <a:lnSpc>
              <a:spcPct val="100000"/>
            </a:lnSpc>
            <a:spcBef>
              <a:spcPct val="0"/>
            </a:spcBef>
            <a:spcAft>
              <a:spcPct val="35000"/>
            </a:spcAft>
          </a:pPr>
          <a:r>
            <a:rPr lang="en-US" sz="1500" kern="1200"/>
            <a:t>Awareness of nature by visitors</a:t>
          </a:r>
        </a:p>
      </dsp:txBody>
      <dsp:txXfrm>
        <a:off x="1429899" y="3097464"/>
        <a:ext cx="3455303" cy="1238008"/>
      </dsp:txXfrm>
    </dsp:sp>
    <dsp:sp modelId="{0DAFDAB1-46F8-4A87-9744-09AFAD67153A}">
      <dsp:nvSpPr>
        <dsp:cNvPr id="0" name=""/>
        <dsp:cNvSpPr/>
      </dsp:nvSpPr>
      <dsp:spPr>
        <a:xfrm>
          <a:off x="0" y="4644974"/>
          <a:ext cx="4885203" cy="123800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4D34F31-087A-4D32-BE65-A3144E4552A2}">
      <dsp:nvSpPr>
        <dsp:cNvPr id="0" name=""/>
        <dsp:cNvSpPr/>
      </dsp:nvSpPr>
      <dsp:spPr>
        <a:xfrm>
          <a:off x="374497" y="4923526"/>
          <a:ext cx="680904" cy="680904"/>
        </a:xfrm>
        <a:prstGeom prst="rect">
          <a:avLst/>
        </a:prstGeom>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a:ln w="2642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5162C94-F1A5-4E75-8863-0886EF226197}">
      <dsp:nvSpPr>
        <dsp:cNvPr id="0" name=""/>
        <dsp:cNvSpPr/>
      </dsp:nvSpPr>
      <dsp:spPr>
        <a:xfrm>
          <a:off x="1429899" y="4644974"/>
          <a:ext cx="3455303" cy="12380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023" tIns="131023" rIns="131023" bIns="131023" numCol="1" spcCol="1270" anchor="ctr" anchorCtr="0">
          <a:noAutofit/>
        </a:bodyPr>
        <a:lstStyle/>
        <a:p>
          <a:pPr lvl="0" algn="l" defTabSz="666750">
            <a:lnSpc>
              <a:spcPct val="100000"/>
            </a:lnSpc>
            <a:spcBef>
              <a:spcPct val="0"/>
            </a:spcBef>
            <a:spcAft>
              <a:spcPct val="35000"/>
            </a:spcAft>
          </a:pPr>
          <a:r>
            <a:rPr lang="en-US" sz="1500" kern="1200"/>
            <a:t>Provides jobs and incomes for indigenous people who often hold valuable information about the care of ecosystems </a:t>
          </a:r>
        </a:p>
      </dsp:txBody>
      <dsp:txXfrm>
        <a:off x="1429899" y="4644974"/>
        <a:ext cx="3455303" cy="1238008"/>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524ED0AA-6C8C-42E5-BBB8-FFE9CE524397}" type="datetimeFigureOut">
              <a:rPr lang="en-AU" smtClean="0"/>
              <a:t>18/09/2019</a:t>
            </a:fld>
            <a:endParaRPr lang="en-AU"/>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286A112C-3A36-4472-ABCA-4EEE55D122E4}" type="slidenum">
              <a:rPr lang="en-AU" smtClean="0"/>
              <a:t>‹#›</a:t>
            </a:fld>
            <a:endParaRPr lang="en-AU"/>
          </a:p>
        </p:txBody>
      </p:sp>
    </p:spTree>
    <p:extLst>
      <p:ext uri="{BB962C8B-B14F-4D97-AF65-F5344CB8AC3E}">
        <p14:creationId xmlns:p14="http://schemas.microsoft.com/office/powerpoint/2010/main" val="18567490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C7F2517D-3D53-4D21-9302-78885830E6DE}" type="datetimeFigureOut">
              <a:rPr lang="en-AU" smtClean="0"/>
              <a:t>18/09/2019</a:t>
            </a:fld>
            <a:endParaRPr lang="en-AU"/>
          </a:p>
        </p:txBody>
      </p:sp>
      <p:sp>
        <p:nvSpPr>
          <p:cNvPr id="4" name="Slide Image Placeholder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9344E498-E6E7-43FB-B34B-C293D5D4F816}" type="slidenum">
              <a:rPr lang="en-AU" smtClean="0"/>
              <a:t>‹#›</a:t>
            </a:fld>
            <a:endParaRPr lang="en-AU"/>
          </a:p>
        </p:txBody>
      </p:sp>
    </p:spTree>
    <p:extLst>
      <p:ext uri="{BB962C8B-B14F-4D97-AF65-F5344CB8AC3E}">
        <p14:creationId xmlns:p14="http://schemas.microsoft.com/office/powerpoint/2010/main" val="4808378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5EFB1FCB-D828-4079-9C7D-63D6497729A5}" type="slidenum">
              <a:rPr lang="en-AU" smtClean="0"/>
              <a:t>4</a:t>
            </a:fld>
            <a:endParaRPr lang="en-AU"/>
          </a:p>
        </p:txBody>
      </p:sp>
    </p:spTree>
    <p:extLst>
      <p:ext uri="{BB962C8B-B14F-4D97-AF65-F5344CB8AC3E}">
        <p14:creationId xmlns:p14="http://schemas.microsoft.com/office/powerpoint/2010/main" val="36587822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5EFB1FCB-D828-4079-9C7D-63D6497729A5}" type="slidenum">
              <a:rPr lang="en-AU" smtClean="0"/>
              <a:t>30</a:t>
            </a:fld>
            <a:endParaRPr lang="en-AU"/>
          </a:p>
        </p:txBody>
      </p:sp>
    </p:spTree>
    <p:extLst>
      <p:ext uri="{BB962C8B-B14F-4D97-AF65-F5344CB8AC3E}">
        <p14:creationId xmlns:p14="http://schemas.microsoft.com/office/powerpoint/2010/main" val="6941370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5EFB1FCB-D828-4079-9C7D-63D6497729A5}" type="slidenum">
              <a:rPr lang="en-AU" smtClean="0"/>
              <a:t>31</a:t>
            </a:fld>
            <a:endParaRPr lang="en-AU"/>
          </a:p>
        </p:txBody>
      </p:sp>
    </p:spTree>
    <p:extLst>
      <p:ext uri="{BB962C8B-B14F-4D97-AF65-F5344CB8AC3E}">
        <p14:creationId xmlns:p14="http://schemas.microsoft.com/office/powerpoint/2010/main" val="37757830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5EFB1FCB-D828-4079-9C7D-63D6497729A5}" type="slidenum">
              <a:rPr lang="en-AU" smtClean="0"/>
              <a:t>5</a:t>
            </a:fld>
            <a:endParaRPr lang="en-AU"/>
          </a:p>
        </p:txBody>
      </p:sp>
    </p:spTree>
    <p:extLst>
      <p:ext uri="{BB962C8B-B14F-4D97-AF65-F5344CB8AC3E}">
        <p14:creationId xmlns:p14="http://schemas.microsoft.com/office/powerpoint/2010/main" val="25330352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5EFB1FCB-D828-4079-9C7D-63D6497729A5}" type="slidenum">
              <a:rPr lang="en-AU" smtClean="0"/>
              <a:t>10</a:t>
            </a:fld>
            <a:endParaRPr lang="en-AU"/>
          </a:p>
        </p:txBody>
      </p:sp>
    </p:spTree>
    <p:extLst>
      <p:ext uri="{BB962C8B-B14F-4D97-AF65-F5344CB8AC3E}">
        <p14:creationId xmlns:p14="http://schemas.microsoft.com/office/powerpoint/2010/main" val="34432221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5EFB1FCB-D828-4079-9C7D-63D6497729A5}" type="slidenum">
              <a:rPr lang="en-AU" smtClean="0"/>
              <a:t>15</a:t>
            </a:fld>
            <a:endParaRPr lang="en-AU"/>
          </a:p>
        </p:txBody>
      </p:sp>
    </p:spTree>
    <p:extLst>
      <p:ext uri="{BB962C8B-B14F-4D97-AF65-F5344CB8AC3E}">
        <p14:creationId xmlns:p14="http://schemas.microsoft.com/office/powerpoint/2010/main" val="19519211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p:spPr>
        <p:txBody>
          <a:bodyPr/>
          <a:lstStyle/>
          <a:p>
            <a:endParaRPr lang="en-AU"/>
          </a:p>
        </p:txBody>
      </p:sp>
    </p:spTree>
    <p:extLst>
      <p:ext uri="{BB962C8B-B14F-4D97-AF65-F5344CB8AC3E}">
        <p14:creationId xmlns:p14="http://schemas.microsoft.com/office/powerpoint/2010/main" val="29756541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5EFB1FCB-D828-4079-9C7D-63D6497729A5}" type="slidenum">
              <a:rPr lang="en-AU" smtClean="0"/>
              <a:t>17</a:t>
            </a:fld>
            <a:endParaRPr lang="en-AU"/>
          </a:p>
        </p:txBody>
      </p:sp>
    </p:spTree>
    <p:extLst>
      <p:ext uri="{BB962C8B-B14F-4D97-AF65-F5344CB8AC3E}">
        <p14:creationId xmlns:p14="http://schemas.microsoft.com/office/powerpoint/2010/main" val="8725704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5EFB1FCB-D828-4079-9C7D-63D6497729A5}" type="slidenum">
              <a:rPr lang="en-AU" smtClean="0"/>
              <a:t>22</a:t>
            </a:fld>
            <a:endParaRPr lang="en-AU"/>
          </a:p>
        </p:txBody>
      </p:sp>
    </p:spTree>
    <p:extLst>
      <p:ext uri="{BB962C8B-B14F-4D97-AF65-F5344CB8AC3E}">
        <p14:creationId xmlns:p14="http://schemas.microsoft.com/office/powerpoint/2010/main" val="12543571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eaLnBrk="1" hangingPunct="1">
              <a:buFont typeface="Arial" charset="0"/>
              <a:buNone/>
              <a:defRPr/>
            </a:pPr>
            <a:endParaRPr lang="en-US" sz="2800" dirty="0">
              <a:solidFill>
                <a:schemeClr val="accent4"/>
              </a:solidFill>
            </a:endParaRPr>
          </a:p>
          <a:p>
            <a:endParaRPr lang="en-AU" dirty="0"/>
          </a:p>
        </p:txBody>
      </p:sp>
      <p:sp>
        <p:nvSpPr>
          <p:cNvPr id="4" name="Slide Number Placeholder 3"/>
          <p:cNvSpPr>
            <a:spLocks noGrp="1"/>
          </p:cNvSpPr>
          <p:nvPr>
            <p:ph type="sldNum" sz="quarter" idx="10"/>
          </p:nvPr>
        </p:nvSpPr>
        <p:spPr/>
        <p:txBody>
          <a:bodyPr/>
          <a:lstStyle/>
          <a:p>
            <a:fld id="{5EFB1FCB-D828-4079-9C7D-63D6497729A5}" type="slidenum">
              <a:rPr lang="en-AU" smtClean="0"/>
              <a:t>23</a:t>
            </a:fld>
            <a:endParaRPr lang="en-AU"/>
          </a:p>
        </p:txBody>
      </p:sp>
    </p:spTree>
    <p:extLst>
      <p:ext uri="{BB962C8B-B14F-4D97-AF65-F5344CB8AC3E}">
        <p14:creationId xmlns:p14="http://schemas.microsoft.com/office/powerpoint/2010/main" val="26187356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5EFB1FCB-D828-4079-9C7D-63D6497729A5}" type="slidenum">
              <a:rPr lang="en-AU" smtClean="0"/>
              <a:t>27</a:t>
            </a:fld>
            <a:endParaRPr lang="en-AU"/>
          </a:p>
        </p:txBody>
      </p:sp>
    </p:spTree>
    <p:extLst>
      <p:ext uri="{BB962C8B-B14F-4D97-AF65-F5344CB8AC3E}">
        <p14:creationId xmlns:p14="http://schemas.microsoft.com/office/powerpoint/2010/main" val="20163432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8A432C8-69A7-458B-9684-2BFA64B31948}" type="datetime2">
              <a:rPr lang="en-US" smtClean="0"/>
              <a:t>Wednesday, September 18, 2019</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CC057FC-95B6-4D89-AFDA-ABA33EE921E5}" type="datetime2">
              <a:rPr lang="en-US" smtClean="0"/>
              <a:t>Wednesday, September 18, 2019</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C4549AC-EB31-477F-92A9-B1988E232878}" type="datetime2">
              <a:rPr lang="en-US" smtClean="0"/>
              <a:t>Wednesday, September 18, 2019</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96A3A3-94A6-4E5B-AF39-173ACA3E61CC}" type="datetime2">
              <a:rPr lang="en-US" smtClean="0"/>
              <a:t>Wednesday, September 18, 2019</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933D019-A32C-4EAD-B8E6-DBDA699692FD}" type="datetime2">
              <a:rPr lang="en-US" smtClean="0"/>
              <a:t>Wednesday, September 18, 2019</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CEBA98F-560C-4997-81C4-81D4D9187EAB}" type="datetime2">
              <a:rPr lang="en-US" smtClean="0"/>
              <a:t>Wednesday, September 18, 2019</a:t>
            </a:fld>
            <a:endParaRPr lang="en-US"/>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50972B2-CA5C-437D-87D0-8081271A9E4B}" type="datetime2">
              <a:rPr lang="en-US" smtClean="0"/>
              <a:t>Wednesday, September 18, 2019</a:t>
            </a:fld>
            <a:endParaRPr lang="en-US"/>
          </a:p>
        </p:txBody>
      </p:sp>
      <p:sp>
        <p:nvSpPr>
          <p:cNvPr id="8" name="Footer Placeholder 7"/>
          <p:cNvSpPr>
            <a:spLocks noGrp="1"/>
          </p:cNvSpPr>
          <p:nvPr>
            <p:ph type="ftr" sz="quarter" idx="11"/>
          </p:nvPr>
        </p:nvSpPr>
        <p:spPr/>
        <p:txBody>
          <a:bodyPr/>
          <a:lstStyle/>
          <a:p>
            <a:pPr algn="r"/>
            <a:endParaRPr lang="en-US" dirty="0"/>
          </a:p>
        </p:txBody>
      </p:sp>
      <p:sp>
        <p:nvSpPr>
          <p:cNvPr id="9" name="Slide Number Placeholder 8"/>
          <p:cNvSpPr>
            <a:spLocks noGrp="1"/>
          </p:cNvSpPr>
          <p:nvPr>
            <p:ph type="sldNum" sz="quarter" idx="12"/>
          </p:nvPr>
        </p:nvSpPr>
        <p:spPr/>
        <p:txBody>
          <a:bodyPr/>
          <a:lstStyle/>
          <a:p>
            <a:fld id="{0CFEC368-1D7A-4F81-ABF6-AE0E36BAF64C}" type="slidenum">
              <a:rPr lang="en-US" smtClean="0"/>
              <a:pPr/>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9CD4847-11EF-4466-A8AD-85CDB7B49118}" type="datetime2">
              <a:rPr lang="en-US" smtClean="0"/>
              <a:t>Wednesday, September 18, 2019</a:t>
            </a:fld>
            <a:endParaRPr lang="en-US"/>
          </a:p>
        </p:txBody>
      </p:sp>
      <p:sp>
        <p:nvSpPr>
          <p:cNvPr id="4" name="Footer Placeholder 3"/>
          <p:cNvSpPr>
            <a:spLocks noGrp="1"/>
          </p:cNvSpPr>
          <p:nvPr>
            <p:ph type="ftr" sz="quarter" idx="11"/>
          </p:nvPr>
        </p:nvSpPr>
        <p:spPr/>
        <p:txBody>
          <a:bodyPr/>
          <a:lstStyle/>
          <a:p>
            <a:pPr algn="r"/>
            <a:endParaRPr lang="en-US" dirty="0"/>
          </a:p>
        </p:txBody>
      </p:sp>
      <p:sp>
        <p:nvSpPr>
          <p:cNvPr id="5" name="Slide Number Placeholder 4"/>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68457A-3AB9-4880-8A0C-9F8524491207}" type="datetime2">
              <a:rPr lang="en-US" smtClean="0"/>
              <a:t>Wednesday, September 18, 2019</a:t>
            </a:fld>
            <a:endParaRPr lang="en-US"/>
          </a:p>
        </p:txBody>
      </p:sp>
      <p:sp>
        <p:nvSpPr>
          <p:cNvPr id="3" name="Footer Placeholder 2"/>
          <p:cNvSpPr>
            <a:spLocks noGrp="1"/>
          </p:cNvSpPr>
          <p:nvPr>
            <p:ph type="ftr" sz="quarter" idx="11"/>
          </p:nvPr>
        </p:nvSpPr>
        <p:spPr/>
        <p:txBody>
          <a:bodyPr/>
          <a:lstStyle/>
          <a:p>
            <a:pPr algn="r"/>
            <a:endParaRPr lang="en-US" dirty="0"/>
          </a:p>
        </p:txBody>
      </p:sp>
      <p:sp>
        <p:nvSpPr>
          <p:cNvPr id="4" name="Slide Number Placeholder 3"/>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FE976D3-5B7F-4300-ABED-C91F1B2AE209}" type="datetime2">
              <a:rPr lang="en-US" smtClean="0"/>
              <a:t>Wednesday, September 18, 2019</a:t>
            </a:fld>
            <a:endParaRPr lang="en-US"/>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BDC1E59-17DD-41CE-97CA-624A472382D4}" type="datetime2">
              <a:rPr lang="en-US" smtClean="0"/>
              <a:t>Wednesday, September 18, 2019</a:t>
            </a:fld>
            <a:endParaRPr lang="en-US"/>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A80CB818-7379-467D-8E76-EF9D9074A26C}" type="datetime2">
              <a:rPr lang="en-US" smtClean="0"/>
              <a:t>Wednesday, September 18, 2019</a:t>
            </a:fld>
            <a:endParaRPr lang="en-US" dirty="0"/>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pPr algn="r"/>
            <a:endParaRPr lang="en-US" dirty="0"/>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0CFEC368-1D7A-4F81-ABF6-AE0E36BAF64C}"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p:hf sldNum="0" hdr="0" ftr="0" dt="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3.gif"/><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jpeg"/><Relationship Id="rId5" Type="http://schemas.openxmlformats.org/officeDocument/2006/relationships/image" Target="../media/image6.sv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15.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2.jpeg"/><Relationship Id="rId7" Type="http://schemas.openxmlformats.org/officeDocument/2006/relationships/diagramQuickStyle" Target="../diagrams/quickStyle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3.gif"/><Relationship Id="rId9" Type="http://schemas.microsoft.com/office/2007/relationships/diagramDrawing" Target="../diagrams/drawing2.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3.gif"/><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jpeg"/><Relationship Id="rId5" Type="http://schemas.openxmlformats.org/officeDocument/2006/relationships/image" Target="../media/image10.svg"/><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20.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3.gif"/><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jpeg"/><Relationship Id="rId5" Type="http://schemas.openxmlformats.org/officeDocument/2006/relationships/image" Target="../media/image13.svg"/><Relationship Id="rId4" Type="http://schemas.openxmlformats.org/officeDocument/2006/relationships/image" Target="../media/image11.png"/></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26.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3.xml.rels><?xml version="1.0" encoding="UTF-8" standalone="yes"?>
<Relationships xmlns="http://schemas.openxmlformats.org/package/2006/relationships"><Relationship Id="rId8" Type="http://schemas.openxmlformats.org/officeDocument/2006/relationships/image" Target="../media/image3.gif"/><Relationship Id="rId3" Type="http://schemas.openxmlformats.org/officeDocument/2006/relationships/diagramLayout" Target="../diagrams/layout1.xml"/><Relationship Id="rId7" Type="http://schemas.openxmlformats.org/officeDocument/2006/relationships/image" Target="../media/image2.jpe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 Id="rId9" Type="http://schemas.openxmlformats.org/officeDocument/2006/relationships/image" Target="../media/image3.gif"/></Relationships>
</file>

<file path=ppt/slides/_rels/slide3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https://www.wttc.org/priorities/sustainable-growth/illegal-wildlife-trade/?wvideo=89uok6uyku"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openxmlformats.org/officeDocument/2006/relationships/image" Target="../media/image3.gif"/><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3.gif"/><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jpeg"/><Relationship Id="rId5" Type="http://schemas.openxmlformats.org/officeDocument/2006/relationships/image" Target="../media/image6.sv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xmlns="" id="{559AE206-7EBA-4D33-8BC9-9D8158553F0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latin typeface="Calibri" panose="020F0502020204030204"/>
            </a:endParaRPr>
          </a:p>
        </p:txBody>
      </p:sp>
      <p:sp>
        <p:nvSpPr>
          <p:cNvPr id="2" name="Title 1"/>
          <p:cNvSpPr>
            <a:spLocks noGrp="1"/>
          </p:cNvSpPr>
          <p:nvPr>
            <p:ph type="title"/>
          </p:nvPr>
        </p:nvSpPr>
        <p:spPr>
          <a:xfrm>
            <a:off x="628650" y="4555055"/>
            <a:ext cx="5174047" cy="1723125"/>
          </a:xfrm>
        </p:spPr>
        <p:txBody>
          <a:bodyPr vert="horz" lIns="91440" tIns="45720" rIns="91440" bIns="45720" rtlCol="0" anchor="ctr">
            <a:normAutofit fontScale="90000"/>
          </a:bodyPr>
          <a:lstStyle/>
          <a:p>
            <a:pPr algn="r">
              <a:lnSpc>
                <a:spcPct val="90000"/>
              </a:lnSpc>
            </a:pPr>
            <a:r>
              <a:rPr lang="en-US" sz="4700" dirty="0">
                <a:solidFill>
                  <a:schemeClr val="tx1"/>
                </a:solidFill>
              </a:rPr>
              <a:t>IMPACTS OF </a:t>
            </a:r>
            <a:r>
              <a:rPr lang="en-US" sz="4700" kern="1200" dirty="0">
                <a:solidFill>
                  <a:schemeClr val="tx1"/>
                </a:solidFill>
                <a:latin typeface="+mj-lt"/>
                <a:ea typeface="+mj-ea"/>
                <a:cs typeface="+mj-cs"/>
              </a:rPr>
              <a:t>sustainable tourism</a:t>
            </a:r>
          </a:p>
        </p:txBody>
      </p:sp>
      <p:sp>
        <p:nvSpPr>
          <p:cNvPr id="21" name="Oval 20">
            <a:extLst>
              <a:ext uri="{FF2B5EF4-FFF2-40B4-BE49-F238E27FC236}">
                <a16:creationId xmlns:a16="http://schemas.microsoft.com/office/drawing/2014/main" xmlns="" id="{6437D937-A7F1-4011-92B4-328E5BE1B16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41425" y="1322610"/>
            <a:ext cx="1682850" cy="168284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latin typeface="Calibri" panose="020F0502020204030204"/>
            </a:endParaRPr>
          </a:p>
        </p:txBody>
      </p:sp>
      <p:sp>
        <p:nvSpPr>
          <p:cNvPr id="23" name="Oval 22">
            <a:extLst>
              <a:ext uri="{FF2B5EF4-FFF2-40B4-BE49-F238E27FC236}">
                <a16:creationId xmlns:a16="http://schemas.microsoft.com/office/drawing/2014/main" xmlns="" id="{B672F332-AF08-46C6-94F0-77684310D7B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546253" y="2707205"/>
            <a:ext cx="721796" cy="721796"/>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latin typeface="Calibri" panose="020F0502020204030204"/>
            </a:endParaRPr>
          </a:p>
        </p:txBody>
      </p:sp>
      <p:sp>
        <p:nvSpPr>
          <p:cNvPr id="25" name="Oval 24">
            <a:extLst>
              <a:ext uri="{FF2B5EF4-FFF2-40B4-BE49-F238E27FC236}">
                <a16:creationId xmlns:a16="http://schemas.microsoft.com/office/drawing/2014/main" xmlns="" id="{34244EF8-D73A-40E1-BE73-D46E6B4B04E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844374" y="2603243"/>
            <a:ext cx="220271" cy="22027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latin typeface="Calibri" panose="020F0502020204030204"/>
            </a:endParaRPr>
          </a:p>
        </p:txBody>
      </p:sp>
      <p:sp>
        <p:nvSpPr>
          <p:cNvPr id="27" name="Freeform: Shape 26">
            <a:extLst>
              <a:ext uri="{FF2B5EF4-FFF2-40B4-BE49-F238E27FC236}">
                <a16:creationId xmlns:a16="http://schemas.microsoft.com/office/drawing/2014/main" xmlns="" id="{AB84D7E8-4ECB-42D7-ADBF-01689B0F24A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329087" y="0"/>
            <a:ext cx="4814914" cy="3429000"/>
          </a:xfrm>
          <a:custGeom>
            <a:avLst/>
            <a:gdLst>
              <a:gd name="connsiteX0" fmla="*/ 0 w 5699887"/>
              <a:gd name="connsiteY0" fmla="*/ 0 h 4059244"/>
              <a:gd name="connsiteX1" fmla="*/ 5699887 w 5699887"/>
              <a:gd name="connsiteY1" fmla="*/ 0 h 4059244"/>
              <a:gd name="connsiteX2" fmla="*/ 5699887 w 5699887"/>
              <a:gd name="connsiteY2" fmla="*/ 3944096 h 4059244"/>
              <a:gd name="connsiteX3" fmla="*/ 5525775 w 5699887"/>
              <a:gd name="connsiteY3" fmla="*/ 3980429 h 4059244"/>
              <a:gd name="connsiteX4" fmla="*/ 4663256 w 5699887"/>
              <a:gd name="connsiteY4" fmla="*/ 4059244 h 4059244"/>
              <a:gd name="connsiteX5" fmla="*/ 8566 w 5699887"/>
              <a:gd name="connsiteY5" fmla="*/ 67422 h 4059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99887" h="4059244">
                <a:moveTo>
                  <a:pt x="0" y="0"/>
                </a:moveTo>
                <a:lnTo>
                  <a:pt x="5699887" y="0"/>
                </a:lnTo>
                <a:lnTo>
                  <a:pt x="5699887" y="3944096"/>
                </a:lnTo>
                <a:lnTo>
                  <a:pt x="5525775" y="3980429"/>
                </a:lnTo>
                <a:cubicBezTo>
                  <a:pt x="5246154" y="4032190"/>
                  <a:pt x="4957865" y="4059244"/>
                  <a:pt x="4663256" y="4059244"/>
                </a:cubicBezTo>
                <a:cubicBezTo>
                  <a:pt x="2306390" y="4059244"/>
                  <a:pt x="353936" y="2327747"/>
                  <a:pt x="8566" y="67422"/>
                </a:cubicBez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latin typeface="Calibri" panose="020F0502020204030204"/>
            </a:endParaRPr>
          </a:p>
        </p:txBody>
      </p:sp>
      <p:cxnSp>
        <p:nvCxnSpPr>
          <p:cNvPr id="29" name="Straight Connector 28">
            <a:extLst>
              <a:ext uri="{FF2B5EF4-FFF2-40B4-BE49-F238E27FC236}">
                <a16:creationId xmlns:a16="http://schemas.microsoft.com/office/drawing/2014/main" xmlns="" id="{9E8E38ED-369A-44C2-B635-0BED0E48A6E8}"/>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5979834" y="4776880"/>
            <a:ext cx="0" cy="1303020"/>
          </a:xfrm>
          <a:prstGeom prst="line">
            <a:avLst/>
          </a:prstGeom>
          <a:ln w="19050" cap="sq">
            <a:solidFill>
              <a:schemeClr val="tx1"/>
            </a:solidFill>
          </a:ln>
        </p:spPr>
        <p:style>
          <a:lnRef idx="1">
            <a:schemeClr val="accent1"/>
          </a:lnRef>
          <a:fillRef idx="0">
            <a:schemeClr val="accent1"/>
          </a:fillRef>
          <a:effectRef idx="0">
            <a:schemeClr val="accent1"/>
          </a:effectRef>
          <a:fontRef idx="minor">
            <a:schemeClr val="tx1"/>
          </a:fontRef>
        </p:style>
      </p:cxnSp>
      <p:sp>
        <p:nvSpPr>
          <p:cNvPr id="4" name="Slide Number Placeholder 3"/>
          <p:cNvSpPr>
            <a:spLocks noGrp="1"/>
          </p:cNvSpPr>
          <p:nvPr>
            <p:ph type="sldNum" sz="quarter" idx="12"/>
          </p:nvPr>
        </p:nvSpPr>
        <p:spPr>
          <a:xfrm>
            <a:off x="8311896" y="6455093"/>
            <a:ext cx="274320" cy="273844"/>
          </a:xfrm>
          <a:prstGeom prst="ellipse">
            <a:avLst/>
          </a:prstGeom>
          <a:solidFill>
            <a:srgbClr val="7F7F7F"/>
          </a:solidFill>
        </p:spPr>
        <p:txBody>
          <a:bodyPr vert="horz" lIns="91440" tIns="45720" rIns="91440" bIns="45720" rtlCol="0" anchor="ctr">
            <a:normAutofit/>
          </a:bodyPr>
          <a:lstStyle/>
          <a:p>
            <a:pPr algn="ctr">
              <a:lnSpc>
                <a:spcPct val="90000"/>
              </a:lnSpc>
              <a:spcAft>
                <a:spcPts val="600"/>
              </a:spcAft>
            </a:pPr>
            <a:fld id="{0CFEC368-1D7A-4F81-ABF6-AE0E36BAF64C}" type="slidenum">
              <a:rPr lang="en-US" sz="700"/>
              <a:pPr algn="ctr">
                <a:lnSpc>
                  <a:spcPct val="90000"/>
                </a:lnSpc>
                <a:spcAft>
                  <a:spcPts val="600"/>
                </a:spcAft>
              </a:pPr>
              <a:t>1</a:t>
            </a:fld>
            <a:endParaRPr lang="en-US" sz="700"/>
          </a:p>
        </p:txBody>
      </p:sp>
      <p:sp>
        <p:nvSpPr>
          <p:cNvPr id="5" name="Rectangle 4">
            <a:extLst>
              <a:ext uri="{FF2B5EF4-FFF2-40B4-BE49-F238E27FC236}">
                <a16:creationId xmlns:a16="http://schemas.microsoft.com/office/drawing/2014/main" xmlns="" id="{90E5379D-69D2-4836-861E-2489CE3999A1}"/>
              </a:ext>
            </a:extLst>
          </p:cNvPr>
          <p:cNvSpPr/>
          <p:nvPr/>
        </p:nvSpPr>
        <p:spPr>
          <a:xfrm>
            <a:off x="6295675" y="4579718"/>
            <a:ext cx="2016221" cy="15841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2400" dirty="0"/>
              <a:t>Lecture 3 </a:t>
            </a:r>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70069" y="5727119"/>
            <a:ext cx="874192" cy="1137493"/>
          </a:xfrm>
          <a:prstGeom prst="rect">
            <a:avLst/>
          </a:prstGeom>
        </p:spPr>
      </p:pic>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3077" y="6173014"/>
            <a:ext cx="791146" cy="691598"/>
          </a:xfrm>
          <a:prstGeom prst="rect">
            <a:avLst/>
          </a:prstGeom>
        </p:spPr>
      </p:pic>
      <p:sp>
        <p:nvSpPr>
          <p:cNvPr id="13" name="TextBox 12"/>
          <p:cNvSpPr txBox="1"/>
          <p:nvPr/>
        </p:nvSpPr>
        <p:spPr>
          <a:xfrm>
            <a:off x="1024223" y="6587613"/>
            <a:ext cx="4811061" cy="276999"/>
          </a:xfrm>
          <a:prstGeom prst="rect">
            <a:avLst/>
          </a:prstGeom>
          <a:noFill/>
        </p:spPr>
        <p:txBody>
          <a:bodyPr wrap="none" rtlCol="0">
            <a:spAutoFit/>
          </a:bodyPr>
          <a:lstStyle/>
          <a:p>
            <a:r>
              <a:rPr lang="en-US" sz="1200" dirty="0" smtClean="0"/>
              <a:t>© Alexandra</a:t>
            </a:r>
            <a:r>
              <a:rPr lang="en-US" sz="1200" baseline="0" dirty="0" smtClean="0"/>
              <a:t> Coghlan 2019 </a:t>
            </a:r>
            <a:r>
              <a:rPr lang="en-US" sz="1200" i="1" dirty="0" smtClean="0"/>
              <a:t>Introduction</a:t>
            </a:r>
            <a:r>
              <a:rPr lang="en-US" sz="1200" i="1" baseline="0" dirty="0" smtClean="0"/>
              <a:t> to Sustainable </a:t>
            </a:r>
            <a:r>
              <a:rPr lang="en-US" sz="1200" i="1" dirty="0" smtClean="0"/>
              <a:t>Tourism</a:t>
            </a:r>
            <a:endParaRPr lang="en-US" sz="1200" i="1" dirty="0"/>
          </a:p>
        </p:txBody>
      </p:sp>
    </p:spTree>
    <p:extLst>
      <p:ext uri="{BB962C8B-B14F-4D97-AF65-F5344CB8AC3E}">
        <p14:creationId xmlns:p14="http://schemas.microsoft.com/office/powerpoint/2010/main" val="2276678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2" name="Rectangle 141">
            <a:extLst>
              <a:ext uri="{FF2B5EF4-FFF2-40B4-BE49-F238E27FC236}">
                <a16:creationId xmlns:a16="http://schemas.microsoft.com/office/drawing/2014/main" xmlns="" id="{AFA67CD3-AB4E-4A7A-BEB8-53C445D8C44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860045"/>
            <a:ext cx="4694659" cy="573405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43" name="Picture 142">
            <a:extLst>
              <a:ext uri="{FF2B5EF4-FFF2-40B4-BE49-F238E27FC236}">
                <a16:creationId xmlns:a16="http://schemas.microsoft.com/office/drawing/2014/main" xmlns="" id="{07CF545F-9C2E-4446-97CD-AD92990C2B68}"/>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3">
            <a:extLst>
              <a:ext uri="{28A0092B-C50C-407E-A947-70E740481C1C}">
                <a14:useLocalDpi xmlns:a14="http://schemas.microsoft.com/office/drawing/2010/main" val="0"/>
              </a:ext>
            </a:extLst>
          </a:blip>
          <a:srcRect r="10299"/>
          <a:stretch/>
        </p:blipFill>
        <p:spPr>
          <a:xfrm>
            <a:off x="-1" y="857250"/>
            <a:ext cx="9144001" cy="5734050"/>
          </a:xfrm>
          <a:prstGeom prst="rect">
            <a:avLst/>
          </a:prstGeom>
        </p:spPr>
      </p:pic>
      <p:sp>
        <p:nvSpPr>
          <p:cNvPr id="15368" name="Rectangle 6"/>
          <p:cNvSpPr>
            <a:spLocks noGrp="1" noChangeArrowheads="1"/>
          </p:cNvSpPr>
          <p:nvPr>
            <p:ph type="title"/>
          </p:nvPr>
        </p:nvSpPr>
        <p:spPr>
          <a:xfrm>
            <a:off x="4570578" y="1257300"/>
            <a:ext cx="3988849" cy="1381125"/>
          </a:xfrm>
        </p:spPr>
        <p:txBody>
          <a:bodyPr>
            <a:normAutofit/>
          </a:bodyPr>
          <a:lstStyle/>
          <a:p>
            <a:pPr eaLnBrk="1" fontAlgn="auto" hangingPunct="1">
              <a:spcAft>
                <a:spcPts val="0"/>
              </a:spcAft>
              <a:defRPr/>
            </a:pPr>
            <a:r>
              <a:rPr lang="en-US">
                <a:solidFill>
                  <a:srgbClr val="000000"/>
                </a:solidFill>
              </a:rPr>
              <a:t>Economic Costs</a:t>
            </a:r>
          </a:p>
        </p:txBody>
      </p:sp>
      <p:sp>
        <p:nvSpPr>
          <p:cNvPr id="144" name="Freeform 62">
            <a:extLst>
              <a:ext uri="{FF2B5EF4-FFF2-40B4-BE49-F238E27FC236}">
                <a16:creationId xmlns:a16="http://schemas.microsoft.com/office/drawing/2014/main" xmlns="" id="{339C8D78-A644-462F-B674-F440635E535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9525" y="1468363"/>
            <a:ext cx="4180922" cy="4515805"/>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85000"/>
                  </a:schemeClr>
                </a:gs>
                <a:gs pos="100000">
                  <a:schemeClr val="bg2">
                    <a:lumMod val="8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pic>
        <p:nvPicPr>
          <p:cNvPr id="140" name="Graphic 139" descr="Upward trend">
            <a:extLst>
              <a:ext uri="{FF2B5EF4-FFF2-40B4-BE49-F238E27FC236}">
                <a16:creationId xmlns:a16="http://schemas.microsoft.com/office/drawing/2014/main" xmlns="" id="{E02A6CCD-00D0-4A46-A955-AFAF2E9EC3A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339490" y="2079067"/>
            <a:ext cx="3026740" cy="3026740"/>
          </a:xfrm>
          <a:prstGeom prst="rect">
            <a:avLst/>
          </a:prstGeom>
        </p:spPr>
      </p:pic>
      <p:sp>
        <p:nvSpPr>
          <p:cNvPr id="18435" name="Rectangle 7"/>
          <p:cNvSpPr>
            <a:spLocks noGrp="1" noChangeArrowheads="1"/>
          </p:cNvSpPr>
          <p:nvPr>
            <p:ph idx="1"/>
          </p:nvPr>
        </p:nvSpPr>
        <p:spPr>
          <a:xfrm>
            <a:off x="4570579" y="2947260"/>
            <a:ext cx="4003614" cy="2927188"/>
          </a:xfrm>
        </p:spPr>
        <p:txBody>
          <a:bodyPr anchor="ctr">
            <a:normAutofit/>
          </a:bodyPr>
          <a:lstStyle/>
          <a:p>
            <a:pPr marL="514350" indent="-446088" eaLnBrk="1" hangingPunct="1">
              <a:buSzPct val="99000"/>
              <a:buFontTx/>
              <a:buAutoNum type="arabicPeriod"/>
              <a:defRPr/>
            </a:pPr>
            <a:r>
              <a:rPr lang="en-US" sz="1500">
                <a:solidFill>
                  <a:srgbClr val="000000"/>
                </a:solidFill>
              </a:rPr>
              <a:t>Direct costs </a:t>
            </a:r>
          </a:p>
          <a:p>
            <a:pPr marL="514350" indent="-446088" eaLnBrk="1" hangingPunct="1">
              <a:buSzPct val="99000"/>
              <a:buFontTx/>
              <a:buAutoNum type="arabicPeriod"/>
              <a:defRPr/>
            </a:pPr>
            <a:r>
              <a:rPr lang="en-US" sz="1500">
                <a:solidFill>
                  <a:srgbClr val="000000"/>
                </a:solidFill>
              </a:rPr>
              <a:t>Indirect costs</a:t>
            </a:r>
          </a:p>
        </p:txBody>
      </p:sp>
      <p:sp>
        <p:nvSpPr>
          <p:cNvPr id="14340" name="Slide Number Placeholder 3"/>
          <p:cNvSpPr>
            <a:spLocks noGrp="1"/>
          </p:cNvSpPr>
          <p:nvPr>
            <p:ph type="sldNum" sz="quarter" idx="12"/>
          </p:nvPr>
        </p:nvSpPr>
        <p:spPr bwMode="auto">
          <a:xfrm>
            <a:off x="8267450" y="6372752"/>
            <a:ext cx="428046" cy="235550"/>
          </a:xfrm>
          <a:prstGeom prst="ellipse">
            <a:avLst/>
          </a:prstGeom>
          <a:extLst/>
        </p:spPr>
        <p:txBody>
          <a:bodyPr numCol="1" anchorCtr="0" compatLnSpc="1">
            <a:prstTxWarp prst="textNoShape">
              <a:avLst/>
            </a:prstTxWarp>
            <a:normAutofit/>
          </a:bodyPr>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eaLnBrk="1" hangingPunct="1">
              <a:lnSpc>
                <a:spcPct val="90000"/>
              </a:lnSpc>
              <a:spcAft>
                <a:spcPts val="600"/>
              </a:spcAft>
            </a:pPr>
            <a:fld id="{4161CE67-63E5-4140-A31B-9BD94D06DA25}" type="slidenum">
              <a:rPr lang="en-US" sz="500">
                <a:solidFill>
                  <a:srgbClr val="898989"/>
                </a:solidFill>
                <a:latin typeface="Times New Roman" pitchFamily="18" charset="0"/>
                <a:cs typeface="Times New Roman" pitchFamily="18" charset="0"/>
                <a:sym typeface="Times New Roman" pitchFamily="18" charset="0"/>
              </a:rPr>
              <a:pPr eaLnBrk="1" hangingPunct="1">
                <a:lnSpc>
                  <a:spcPct val="90000"/>
                </a:lnSpc>
                <a:spcAft>
                  <a:spcPts val="600"/>
                </a:spcAft>
              </a:pPr>
              <a:t>10</a:t>
            </a:fld>
            <a:endParaRPr lang="en-US" sz="500">
              <a:solidFill>
                <a:srgbClr val="898989"/>
              </a:solidFill>
              <a:latin typeface="Times New Roman" pitchFamily="18" charset="0"/>
              <a:cs typeface="Times New Roman" pitchFamily="18" charset="0"/>
              <a:sym typeface="Times New Roman" pitchFamily="18" charset="0"/>
            </a:endParaRPr>
          </a:p>
        </p:txBody>
      </p:sp>
      <p:sp>
        <p:nvSpPr>
          <p:cNvPr id="14341" name="Text Box 8"/>
          <p:cNvSpPr txBox="1">
            <a:spLocks noChangeArrowheads="1"/>
          </p:cNvSpPr>
          <p:nvPr/>
        </p:nvSpPr>
        <p:spPr bwMode="auto">
          <a:xfrm>
            <a:off x="8763000" y="6629400"/>
            <a:ext cx="1524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b"/>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algn="r" eaLnBrk="1" hangingPunct="1">
              <a:spcAft>
                <a:spcPts val="600"/>
              </a:spcAft>
            </a:pPr>
            <a:fld id="{1F8D86C6-0E5B-44D8-9432-DF0E8D419B90}" type="slidenum">
              <a:rPr lang="en-US" sz="1400">
                <a:solidFill>
                  <a:schemeClr val="tx1"/>
                </a:solidFill>
                <a:latin typeface="Times New Roman" pitchFamily="18" charset="0"/>
                <a:cs typeface="Times New Roman" pitchFamily="18" charset="0"/>
                <a:sym typeface="Times New Roman" pitchFamily="18" charset="0"/>
              </a:rPr>
              <a:pPr algn="r" eaLnBrk="1" hangingPunct="1">
                <a:spcAft>
                  <a:spcPts val="600"/>
                </a:spcAft>
              </a:pPr>
              <a:t>10</a:t>
            </a:fld>
            <a:endParaRPr lang="en-US" sz="1400">
              <a:solidFill>
                <a:schemeClr val="tx1"/>
              </a:solidFill>
              <a:latin typeface="Times New Roman" pitchFamily="18" charset="0"/>
              <a:cs typeface="Times New Roman" pitchFamily="18" charset="0"/>
              <a:sym typeface="Times New Roman" pitchFamily="18" charset="0"/>
            </a:endParaRPr>
          </a:p>
        </p:txBody>
      </p:sp>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273328" y="5762642"/>
            <a:ext cx="874192" cy="1137493"/>
          </a:xfrm>
          <a:prstGeom prst="rect">
            <a:avLst/>
          </a:prstGeom>
        </p:spPr>
      </p:pic>
      <p:pic>
        <p:nvPicPr>
          <p:cNvPr id="11" name="Picture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36336" y="6208537"/>
            <a:ext cx="791146" cy="691598"/>
          </a:xfrm>
          <a:prstGeom prst="rect">
            <a:avLst/>
          </a:prstGeom>
        </p:spPr>
      </p:pic>
      <p:sp>
        <p:nvSpPr>
          <p:cNvPr id="12" name="TextBox 11"/>
          <p:cNvSpPr txBox="1"/>
          <p:nvPr/>
        </p:nvSpPr>
        <p:spPr>
          <a:xfrm>
            <a:off x="1027482" y="6623136"/>
            <a:ext cx="4811061" cy="276999"/>
          </a:xfrm>
          <a:prstGeom prst="rect">
            <a:avLst/>
          </a:prstGeom>
          <a:noFill/>
        </p:spPr>
        <p:txBody>
          <a:bodyPr wrap="none" rtlCol="0">
            <a:spAutoFit/>
          </a:bodyPr>
          <a:lstStyle/>
          <a:p>
            <a:r>
              <a:rPr lang="en-US" sz="1200" dirty="0" smtClean="0"/>
              <a:t>© Alexandra</a:t>
            </a:r>
            <a:r>
              <a:rPr lang="en-US" sz="1200" baseline="0" dirty="0" smtClean="0"/>
              <a:t> Coghlan 2019 </a:t>
            </a:r>
            <a:r>
              <a:rPr lang="en-US" sz="1200" i="1" dirty="0" smtClean="0"/>
              <a:t>Introduction</a:t>
            </a:r>
            <a:r>
              <a:rPr lang="en-US" sz="1200" i="1" baseline="0" dirty="0" smtClean="0"/>
              <a:t> to Sustainable </a:t>
            </a:r>
            <a:r>
              <a:rPr lang="en-US" sz="1200" i="1" dirty="0" smtClean="0"/>
              <a:t>Tourism</a:t>
            </a:r>
            <a:endParaRPr lang="en-US" sz="1200" i="1" dirty="0"/>
          </a:p>
        </p:txBody>
      </p:sp>
    </p:spTree>
    <p:extLst>
      <p:ext uri="{BB962C8B-B14F-4D97-AF65-F5344CB8AC3E}">
        <p14:creationId xmlns:p14="http://schemas.microsoft.com/office/powerpoint/2010/main" val="2102600386"/>
      </p:ext>
    </p:extLst>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15911E3A-C35B-4EF7-A355-B84E9A14AF4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
            <a:ext cx="9144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0" name="Group 9">
            <a:extLst>
              <a:ext uri="{FF2B5EF4-FFF2-40B4-BE49-F238E27FC236}">
                <a16:creationId xmlns:a16="http://schemas.microsoft.com/office/drawing/2014/main" xmlns="" id="{E21ADB3D-AD65-44B4-847D-5E90E90A5D16}"/>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313134" y="0"/>
            <a:ext cx="9438087" cy="6853238"/>
            <a:chOff x="-417513" y="0"/>
            <a:chExt cx="12584114" cy="6853238"/>
          </a:xfrm>
        </p:grpSpPr>
        <p:sp>
          <p:nvSpPr>
            <p:cNvPr id="11" name="Freeform 5">
              <a:extLst>
                <a:ext uri="{FF2B5EF4-FFF2-40B4-BE49-F238E27FC236}">
                  <a16:creationId xmlns:a16="http://schemas.microsoft.com/office/drawing/2014/main" xmlns="" id="{CF580C70-814C-4845-B645-919BFFBD16B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 name="Freeform 6">
              <a:extLst>
                <a:ext uri="{FF2B5EF4-FFF2-40B4-BE49-F238E27FC236}">
                  <a16:creationId xmlns:a16="http://schemas.microsoft.com/office/drawing/2014/main" xmlns="" id="{34D7BF57-4CAA-45B2-9EF0-0AA1FCF70B1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 name="Freeform 7">
              <a:extLst>
                <a:ext uri="{FF2B5EF4-FFF2-40B4-BE49-F238E27FC236}">
                  <a16:creationId xmlns:a16="http://schemas.microsoft.com/office/drawing/2014/main" xmlns="" id="{7886F306-C03A-40C6-8FD5-DCE3D4595D6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8">
              <a:extLst>
                <a:ext uri="{FF2B5EF4-FFF2-40B4-BE49-F238E27FC236}">
                  <a16:creationId xmlns:a16="http://schemas.microsoft.com/office/drawing/2014/main" xmlns="" id="{2FDC9A36-C7C3-47D7-A64E-ED25C47EC70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5" name="Freeform 9">
              <a:extLst>
                <a:ext uri="{FF2B5EF4-FFF2-40B4-BE49-F238E27FC236}">
                  <a16:creationId xmlns:a16="http://schemas.microsoft.com/office/drawing/2014/main" xmlns="" id="{BB19BC37-158A-43DC-9A9E-E45CC71954D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6" name="Freeform 10">
              <a:extLst>
                <a:ext uri="{FF2B5EF4-FFF2-40B4-BE49-F238E27FC236}">
                  <a16:creationId xmlns:a16="http://schemas.microsoft.com/office/drawing/2014/main" xmlns="" id="{077654CC-108F-48D5-B5E9-437F164F52A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7" name="Freeform 11">
              <a:extLst>
                <a:ext uri="{FF2B5EF4-FFF2-40B4-BE49-F238E27FC236}">
                  <a16:creationId xmlns:a16="http://schemas.microsoft.com/office/drawing/2014/main" xmlns="" id="{A3CF3A63-1C1E-4E85-A78A-FDC16431E3A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12">
              <a:extLst>
                <a:ext uri="{FF2B5EF4-FFF2-40B4-BE49-F238E27FC236}">
                  <a16:creationId xmlns:a16="http://schemas.microsoft.com/office/drawing/2014/main" xmlns="" id="{8740FC9A-72DD-4D9B-BA25-1CCED135240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3">
              <a:extLst>
                <a:ext uri="{FF2B5EF4-FFF2-40B4-BE49-F238E27FC236}">
                  <a16:creationId xmlns:a16="http://schemas.microsoft.com/office/drawing/2014/main" xmlns="" id="{7FBF5743-F2AE-4D0D-BCD1-01F7686D012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14">
              <a:extLst>
                <a:ext uri="{FF2B5EF4-FFF2-40B4-BE49-F238E27FC236}">
                  <a16:creationId xmlns:a16="http://schemas.microsoft.com/office/drawing/2014/main" xmlns="" id="{CED32316-D4F7-4795-BBE0-DEBB60E27CE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reeform 15">
              <a:extLst>
                <a:ext uri="{FF2B5EF4-FFF2-40B4-BE49-F238E27FC236}">
                  <a16:creationId xmlns:a16="http://schemas.microsoft.com/office/drawing/2014/main" xmlns="" id="{583B23C9-B9B7-4E93-9538-CBE316F83FD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16">
              <a:extLst>
                <a:ext uri="{FF2B5EF4-FFF2-40B4-BE49-F238E27FC236}">
                  <a16:creationId xmlns:a16="http://schemas.microsoft.com/office/drawing/2014/main" xmlns="" id="{5B144260-9F2C-4ADB-A37C-1CFB4B428B1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17">
              <a:extLst>
                <a:ext uri="{FF2B5EF4-FFF2-40B4-BE49-F238E27FC236}">
                  <a16:creationId xmlns:a16="http://schemas.microsoft.com/office/drawing/2014/main" xmlns="" id="{53FF918D-79D3-4F55-A68C-0DD5880DABD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18">
              <a:extLst>
                <a:ext uri="{FF2B5EF4-FFF2-40B4-BE49-F238E27FC236}">
                  <a16:creationId xmlns:a16="http://schemas.microsoft.com/office/drawing/2014/main" xmlns="" id="{B9FC1440-933F-44FE-8D77-4827DD0F99A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19">
              <a:extLst>
                <a:ext uri="{FF2B5EF4-FFF2-40B4-BE49-F238E27FC236}">
                  <a16:creationId xmlns:a16="http://schemas.microsoft.com/office/drawing/2014/main" xmlns="" id="{0F67F308-A67C-4D2E-B081-59BB31D8EC5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20">
              <a:extLst>
                <a:ext uri="{FF2B5EF4-FFF2-40B4-BE49-F238E27FC236}">
                  <a16:creationId xmlns:a16="http://schemas.microsoft.com/office/drawing/2014/main" xmlns="" id="{80112F01-90EB-4AEC-A39C-5C6875FFB99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7" name="Freeform 21">
              <a:extLst>
                <a:ext uri="{FF2B5EF4-FFF2-40B4-BE49-F238E27FC236}">
                  <a16:creationId xmlns:a16="http://schemas.microsoft.com/office/drawing/2014/main" xmlns="" id="{893F6B05-90EB-4C75-A0F0-C7247553BD8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28" name="Freeform 22">
              <a:extLst>
                <a:ext uri="{FF2B5EF4-FFF2-40B4-BE49-F238E27FC236}">
                  <a16:creationId xmlns:a16="http://schemas.microsoft.com/office/drawing/2014/main" xmlns="" id="{227B563B-E0C0-4D81-966D-B5E2DBAAE8B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9" name="Freeform 23">
              <a:extLst>
                <a:ext uri="{FF2B5EF4-FFF2-40B4-BE49-F238E27FC236}">
                  <a16:creationId xmlns:a16="http://schemas.microsoft.com/office/drawing/2014/main" xmlns="" id="{130DF93D-D1FF-477A-BDCE-C8B01C3B476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0" name="Freeform 24">
              <a:extLst>
                <a:ext uri="{FF2B5EF4-FFF2-40B4-BE49-F238E27FC236}">
                  <a16:creationId xmlns:a16="http://schemas.microsoft.com/office/drawing/2014/main" xmlns="" id="{44ED67A1-C6FE-4AC8-8473-11DAC03DCD3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1" name="Freeform 25">
              <a:extLst>
                <a:ext uri="{FF2B5EF4-FFF2-40B4-BE49-F238E27FC236}">
                  <a16:creationId xmlns:a16="http://schemas.microsoft.com/office/drawing/2014/main" xmlns="" id="{213A54F3-15FA-4C8F-8ABF-CE77E721965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33" name="Group 32">
            <a:extLst>
              <a:ext uri="{FF2B5EF4-FFF2-40B4-BE49-F238E27FC236}">
                <a16:creationId xmlns:a16="http://schemas.microsoft.com/office/drawing/2014/main" xmlns="" id="{5F8A7F7F-DD1A-4F41-98AC-B9CE2A620CDC}"/>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600108" y="1699589"/>
            <a:ext cx="2755857" cy="3470421"/>
            <a:chOff x="697883" y="1816768"/>
            <a:chExt cx="3674476" cy="3470421"/>
          </a:xfrm>
        </p:grpSpPr>
        <p:sp>
          <p:nvSpPr>
            <p:cNvPr id="34" name="Rectangle 33">
              <a:extLst>
                <a:ext uri="{FF2B5EF4-FFF2-40B4-BE49-F238E27FC236}">
                  <a16:creationId xmlns:a16="http://schemas.microsoft.com/office/drawing/2014/main" xmlns="" id="{CEF47228-EB7C-4EBA-BE01-DA6CB241028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5" name="Isosceles Triangle 22">
              <a:extLst>
                <a:ext uri="{FF2B5EF4-FFF2-40B4-BE49-F238E27FC236}">
                  <a16:creationId xmlns:a16="http://schemas.microsoft.com/office/drawing/2014/main" xmlns="" id="{3D2FD25A-EFFD-4F5C-9258-981F5907DE2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6" name="Rectangle 35">
              <a:extLst>
                <a:ext uri="{FF2B5EF4-FFF2-40B4-BE49-F238E27FC236}">
                  <a16:creationId xmlns:a16="http://schemas.microsoft.com/office/drawing/2014/main" xmlns="" id="{DCF573BC-A06F-4036-A3A8-9D07DDE6225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a:extLst>
              <a:ext uri="{FF2B5EF4-FFF2-40B4-BE49-F238E27FC236}">
                <a16:creationId xmlns:a16="http://schemas.microsoft.com/office/drawing/2014/main" xmlns="" id="{5CCA4047-7C7A-4D07-9FB9-55A14ADE3EF1}"/>
              </a:ext>
            </a:extLst>
          </p:cNvPr>
          <p:cNvSpPr>
            <a:spLocks noGrp="1"/>
          </p:cNvSpPr>
          <p:nvPr>
            <p:ph type="title"/>
          </p:nvPr>
        </p:nvSpPr>
        <p:spPr>
          <a:xfrm>
            <a:off x="678657" y="2415322"/>
            <a:ext cx="2588798" cy="2399869"/>
          </a:xfrm>
        </p:spPr>
        <p:txBody>
          <a:bodyPr>
            <a:normAutofit/>
          </a:bodyPr>
          <a:lstStyle/>
          <a:p>
            <a:pPr algn="ctr"/>
            <a:r>
              <a:rPr lang="en-AU" sz="3500" dirty="0">
                <a:solidFill>
                  <a:srgbClr val="FFFFFF"/>
                </a:solidFill>
              </a:rPr>
              <a:t>Direct costs </a:t>
            </a:r>
          </a:p>
        </p:txBody>
      </p:sp>
      <p:sp>
        <p:nvSpPr>
          <p:cNvPr id="3" name="Content Placeholder 2">
            <a:extLst>
              <a:ext uri="{FF2B5EF4-FFF2-40B4-BE49-F238E27FC236}">
                <a16:creationId xmlns:a16="http://schemas.microsoft.com/office/drawing/2014/main" xmlns="" id="{551A5D7E-5397-4307-B899-69DC6C61F0AF}"/>
              </a:ext>
            </a:extLst>
          </p:cNvPr>
          <p:cNvSpPr>
            <a:spLocks noGrp="1"/>
          </p:cNvSpPr>
          <p:nvPr>
            <p:ph idx="1"/>
          </p:nvPr>
        </p:nvSpPr>
        <p:spPr>
          <a:xfrm>
            <a:off x="3840480" y="804672"/>
            <a:ext cx="4711446" cy="5248656"/>
          </a:xfrm>
        </p:spPr>
        <p:txBody>
          <a:bodyPr anchor="ctr">
            <a:normAutofit/>
          </a:bodyPr>
          <a:lstStyle/>
          <a:p>
            <a:r>
              <a:rPr lang="en-AU" sz="1700" dirty="0"/>
              <a:t>Destination marketing costs</a:t>
            </a:r>
          </a:p>
          <a:p>
            <a:r>
              <a:rPr lang="en-AU" sz="1700" dirty="0"/>
              <a:t>Upkeep of publicly-owned assets used by tourism, e.g. national parks </a:t>
            </a:r>
          </a:p>
          <a:p>
            <a:r>
              <a:rPr lang="en-AU" sz="1700" dirty="0"/>
              <a:t>Investment in infrastructure (roads, airports, etc)</a:t>
            </a:r>
          </a:p>
        </p:txBody>
      </p:sp>
      <p:pic>
        <p:nvPicPr>
          <p:cNvPr id="32" name="Picture 3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87037" y="5723373"/>
            <a:ext cx="874192" cy="1137493"/>
          </a:xfrm>
          <a:prstGeom prst="rect">
            <a:avLst/>
          </a:prstGeom>
        </p:spPr>
      </p:pic>
      <p:pic>
        <p:nvPicPr>
          <p:cNvPr id="37" name="Picture 3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045" y="6169268"/>
            <a:ext cx="791146" cy="691598"/>
          </a:xfrm>
          <a:prstGeom prst="rect">
            <a:avLst/>
          </a:prstGeom>
        </p:spPr>
      </p:pic>
      <p:sp>
        <p:nvSpPr>
          <p:cNvPr id="38" name="TextBox 37"/>
          <p:cNvSpPr txBox="1"/>
          <p:nvPr/>
        </p:nvSpPr>
        <p:spPr>
          <a:xfrm>
            <a:off x="1141191" y="6583867"/>
            <a:ext cx="4811061" cy="276999"/>
          </a:xfrm>
          <a:prstGeom prst="rect">
            <a:avLst/>
          </a:prstGeom>
          <a:noFill/>
        </p:spPr>
        <p:txBody>
          <a:bodyPr wrap="none" rtlCol="0">
            <a:spAutoFit/>
          </a:bodyPr>
          <a:lstStyle/>
          <a:p>
            <a:r>
              <a:rPr lang="en-US" sz="1200" dirty="0" smtClean="0"/>
              <a:t>© Alexandra</a:t>
            </a:r>
            <a:r>
              <a:rPr lang="en-US" sz="1200" baseline="0" dirty="0" smtClean="0"/>
              <a:t> Coghlan 2019 </a:t>
            </a:r>
            <a:r>
              <a:rPr lang="en-US" sz="1200" i="1" dirty="0" smtClean="0"/>
              <a:t>Introduction</a:t>
            </a:r>
            <a:r>
              <a:rPr lang="en-US" sz="1200" i="1" baseline="0" dirty="0" smtClean="0"/>
              <a:t> to Sustainable </a:t>
            </a:r>
            <a:r>
              <a:rPr lang="en-US" sz="1200" i="1" dirty="0" smtClean="0"/>
              <a:t>Tourism</a:t>
            </a:r>
            <a:endParaRPr lang="en-US" sz="1200" i="1" dirty="0"/>
          </a:p>
        </p:txBody>
      </p:sp>
    </p:spTree>
    <p:extLst>
      <p:ext uri="{BB962C8B-B14F-4D97-AF65-F5344CB8AC3E}">
        <p14:creationId xmlns:p14="http://schemas.microsoft.com/office/powerpoint/2010/main" val="33233161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5" name="Rectangle 74">
            <a:extLst>
              <a:ext uri="{FF2B5EF4-FFF2-40B4-BE49-F238E27FC236}">
                <a16:creationId xmlns:a16="http://schemas.microsoft.com/office/drawing/2014/main" xmlns="" id="{15911E3A-C35B-4EF7-A355-B84E9A14AF4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
            <a:ext cx="9144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77" name="Group 76">
            <a:extLst>
              <a:ext uri="{FF2B5EF4-FFF2-40B4-BE49-F238E27FC236}">
                <a16:creationId xmlns:a16="http://schemas.microsoft.com/office/drawing/2014/main" xmlns="" id="{E21ADB3D-AD65-44B4-847D-5E90E90A5D16}"/>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313134" y="0"/>
            <a:ext cx="9438087" cy="6853238"/>
            <a:chOff x="-417513" y="0"/>
            <a:chExt cx="12584114" cy="6853238"/>
          </a:xfrm>
        </p:grpSpPr>
        <p:sp>
          <p:nvSpPr>
            <p:cNvPr id="78" name="Freeform 5">
              <a:extLst>
                <a:ext uri="{FF2B5EF4-FFF2-40B4-BE49-F238E27FC236}">
                  <a16:creationId xmlns:a16="http://schemas.microsoft.com/office/drawing/2014/main" xmlns="" id="{CF580C70-814C-4845-B645-919BFFBD16B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a:extLst>
                <a:ext uri="{FF2B5EF4-FFF2-40B4-BE49-F238E27FC236}">
                  <a16:creationId xmlns:a16="http://schemas.microsoft.com/office/drawing/2014/main" xmlns="" id="{34D7BF57-4CAA-45B2-9EF0-0AA1FCF70B1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a:extLst>
                <a:ext uri="{FF2B5EF4-FFF2-40B4-BE49-F238E27FC236}">
                  <a16:creationId xmlns:a16="http://schemas.microsoft.com/office/drawing/2014/main" xmlns="" id="{7886F306-C03A-40C6-8FD5-DCE3D4595D6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1" name="Freeform 8">
              <a:extLst>
                <a:ext uri="{FF2B5EF4-FFF2-40B4-BE49-F238E27FC236}">
                  <a16:creationId xmlns:a16="http://schemas.microsoft.com/office/drawing/2014/main" xmlns="" id="{2FDC9A36-C7C3-47D7-A64E-ED25C47EC70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9">
              <a:extLst>
                <a:ext uri="{FF2B5EF4-FFF2-40B4-BE49-F238E27FC236}">
                  <a16:creationId xmlns:a16="http://schemas.microsoft.com/office/drawing/2014/main" xmlns="" id="{BB19BC37-158A-43DC-9A9E-E45CC71954D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3" name="Freeform 10">
              <a:extLst>
                <a:ext uri="{FF2B5EF4-FFF2-40B4-BE49-F238E27FC236}">
                  <a16:creationId xmlns:a16="http://schemas.microsoft.com/office/drawing/2014/main" xmlns="" id="{077654CC-108F-48D5-B5E9-437F164F52A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11">
              <a:extLst>
                <a:ext uri="{FF2B5EF4-FFF2-40B4-BE49-F238E27FC236}">
                  <a16:creationId xmlns:a16="http://schemas.microsoft.com/office/drawing/2014/main" xmlns="" id="{A3CF3A63-1C1E-4E85-A78A-FDC16431E3A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a:extLst>
                <a:ext uri="{FF2B5EF4-FFF2-40B4-BE49-F238E27FC236}">
                  <a16:creationId xmlns:a16="http://schemas.microsoft.com/office/drawing/2014/main" xmlns="" id="{8740FC9A-72DD-4D9B-BA25-1CCED135240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a:extLst>
                <a:ext uri="{FF2B5EF4-FFF2-40B4-BE49-F238E27FC236}">
                  <a16:creationId xmlns:a16="http://schemas.microsoft.com/office/drawing/2014/main" xmlns="" id="{7FBF5743-F2AE-4D0D-BCD1-01F7686D012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4">
              <a:extLst>
                <a:ext uri="{FF2B5EF4-FFF2-40B4-BE49-F238E27FC236}">
                  <a16:creationId xmlns:a16="http://schemas.microsoft.com/office/drawing/2014/main" xmlns="" id="{CED32316-D4F7-4795-BBE0-DEBB60E27CE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5">
              <a:extLst>
                <a:ext uri="{FF2B5EF4-FFF2-40B4-BE49-F238E27FC236}">
                  <a16:creationId xmlns:a16="http://schemas.microsoft.com/office/drawing/2014/main" xmlns="" id="{583B23C9-B9B7-4E93-9538-CBE316F83FD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6">
              <a:extLst>
                <a:ext uri="{FF2B5EF4-FFF2-40B4-BE49-F238E27FC236}">
                  <a16:creationId xmlns:a16="http://schemas.microsoft.com/office/drawing/2014/main" xmlns="" id="{5B144260-9F2C-4ADB-A37C-1CFB4B428B1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7">
              <a:extLst>
                <a:ext uri="{FF2B5EF4-FFF2-40B4-BE49-F238E27FC236}">
                  <a16:creationId xmlns:a16="http://schemas.microsoft.com/office/drawing/2014/main" xmlns="" id="{53FF918D-79D3-4F55-A68C-0DD5880DABD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a:extLst>
                <a:ext uri="{FF2B5EF4-FFF2-40B4-BE49-F238E27FC236}">
                  <a16:creationId xmlns:a16="http://schemas.microsoft.com/office/drawing/2014/main" xmlns="" id="{B9FC1440-933F-44FE-8D77-4827DD0F99A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a:extLst>
                <a:ext uri="{FF2B5EF4-FFF2-40B4-BE49-F238E27FC236}">
                  <a16:creationId xmlns:a16="http://schemas.microsoft.com/office/drawing/2014/main" xmlns="" id="{0F67F308-A67C-4D2E-B081-59BB31D8EC5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a:extLst>
                <a:ext uri="{FF2B5EF4-FFF2-40B4-BE49-F238E27FC236}">
                  <a16:creationId xmlns:a16="http://schemas.microsoft.com/office/drawing/2014/main" xmlns="" id="{80112F01-90EB-4AEC-A39C-5C6875FFB99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4" name="Freeform 21">
              <a:extLst>
                <a:ext uri="{FF2B5EF4-FFF2-40B4-BE49-F238E27FC236}">
                  <a16:creationId xmlns:a16="http://schemas.microsoft.com/office/drawing/2014/main" xmlns="" id="{893F6B05-90EB-4C75-A0F0-C7247553BD8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5" name="Freeform 22">
              <a:extLst>
                <a:ext uri="{FF2B5EF4-FFF2-40B4-BE49-F238E27FC236}">
                  <a16:creationId xmlns:a16="http://schemas.microsoft.com/office/drawing/2014/main" xmlns="" id="{227B563B-E0C0-4D81-966D-B5E2DBAAE8B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3">
              <a:extLst>
                <a:ext uri="{FF2B5EF4-FFF2-40B4-BE49-F238E27FC236}">
                  <a16:creationId xmlns:a16="http://schemas.microsoft.com/office/drawing/2014/main" xmlns="" id="{130DF93D-D1FF-477A-BDCE-C8B01C3B476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4">
              <a:extLst>
                <a:ext uri="{FF2B5EF4-FFF2-40B4-BE49-F238E27FC236}">
                  <a16:creationId xmlns:a16="http://schemas.microsoft.com/office/drawing/2014/main" xmlns="" id="{44ED67A1-C6FE-4AC8-8473-11DAC03DCD3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5">
              <a:extLst>
                <a:ext uri="{FF2B5EF4-FFF2-40B4-BE49-F238E27FC236}">
                  <a16:creationId xmlns:a16="http://schemas.microsoft.com/office/drawing/2014/main" xmlns="" id="{213A54F3-15FA-4C8F-8ABF-CE77E721965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100" name="Group 99">
            <a:extLst>
              <a:ext uri="{FF2B5EF4-FFF2-40B4-BE49-F238E27FC236}">
                <a16:creationId xmlns:a16="http://schemas.microsoft.com/office/drawing/2014/main" xmlns="" id="{5F8A7F7F-DD1A-4F41-98AC-B9CE2A620CDC}"/>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600108" y="1699589"/>
            <a:ext cx="2755857" cy="3470421"/>
            <a:chOff x="697883" y="1816768"/>
            <a:chExt cx="3674476" cy="3470421"/>
          </a:xfrm>
        </p:grpSpPr>
        <p:sp>
          <p:nvSpPr>
            <p:cNvPr id="101" name="Rectangle 100">
              <a:extLst>
                <a:ext uri="{FF2B5EF4-FFF2-40B4-BE49-F238E27FC236}">
                  <a16:creationId xmlns:a16="http://schemas.microsoft.com/office/drawing/2014/main" xmlns="" id="{CEF47228-EB7C-4EBA-BE01-DA6CB241028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2" name="Isosceles Triangle 22">
              <a:extLst>
                <a:ext uri="{FF2B5EF4-FFF2-40B4-BE49-F238E27FC236}">
                  <a16:creationId xmlns:a16="http://schemas.microsoft.com/office/drawing/2014/main" xmlns="" id="{3D2FD25A-EFFD-4F5C-9258-981F5907DE2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3" name="Rectangle 102">
              <a:extLst>
                <a:ext uri="{FF2B5EF4-FFF2-40B4-BE49-F238E27FC236}">
                  <a16:creationId xmlns:a16="http://schemas.microsoft.com/office/drawing/2014/main" xmlns="" id="{DCF573BC-A06F-4036-A3A8-9D07DDE6225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2536" name="Rectangle 6"/>
          <p:cNvSpPr>
            <a:spLocks noGrp="1" noChangeArrowheads="1"/>
          </p:cNvSpPr>
          <p:nvPr>
            <p:ph type="title"/>
          </p:nvPr>
        </p:nvSpPr>
        <p:spPr>
          <a:xfrm>
            <a:off x="678657" y="2415322"/>
            <a:ext cx="2588798" cy="2399869"/>
          </a:xfrm>
        </p:spPr>
        <p:txBody>
          <a:bodyPr>
            <a:normAutofit/>
          </a:bodyPr>
          <a:lstStyle/>
          <a:p>
            <a:pPr algn="ctr" eaLnBrk="1" fontAlgn="auto" hangingPunct="1">
              <a:spcAft>
                <a:spcPts val="0"/>
              </a:spcAft>
              <a:defRPr/>
            </a:pPr>
            <a:r>
              <a:rPr lang="en-US" sz="3500" dirty="0">
                <a:solidFill>
                  <a:srgbClr val="FFFFFF"/>
                </a:solidFill>
              </a:rPr>
              <a:t>Indirect costs  </a:t>
            </a:r>
          </a:p>
        </p:txBody>
      </p:sp>
      <p:sp>
        <p:nvSpPr>
          <p:cNvPr id="22532" name="Slide Number Placeholder 3"/>
          <p:cNvSpPr>
            <a:spLocks noGrp="1"/>
          </p:cNvSpPr>
          <p:nvPr>
            <p:ph type="sldNum" sz="quarter" idx="12"/>
          </p:nvPr>
        </p:nvSpPr>
        <p:spPr bwMode="auto">
          <a:xfrm>
            <a:off x="7852410" y="320040"/>
            <a:ext cx="685800" cy="32004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nchorCtr="0" compatLnSpc="1">
            <a:prstTxWarp prst="textNoShape">
              <a:avLst/>
            </a:prstTxWarp>
            <a:normAutofit/>
          </a:bodyPr>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algn="r" eaLnBrk="1" hangingPunct="1">
              <a:spcAft>
                <a:spcPts val="600"/>
              </a:spcAft>
            </a:pPr>
            <a:fld id="{ACC19338-1AF5-46BE-A49B-4FB954B11261}" type="slidenum">
              <a:rPr lang="en-US" sz="1000">
                <a:solidFill>
                  <a:schemeClr val="tx1">
                    <a:lumMod val="50000"/>
                    <a:lumOff val="50000"/>
                  </a:schemeClr>
                </a:solidFill>
                <a:latin typeface="Times New Roman" pitchFamily="18" charset="0"/>
                <a:cs typeface="Times New Roman" pitchFamily="18" charset="0"/>
                <a:sym typeface="Times New Roman" pitchFamily="18" charset="0"/>
              </a:rPr>
              <a:pPr algn="r" eaLnBrk="1" hangingPunct="1">
                <a:spcAft>
                  <a:spcPts val="600"/>
                </a:spcAft>
              </a:pPr>
              <a:t>12</a:t>
            </a:fld>
            <a:endParaRPr lang="en-US" sz="1000">
              <a:solidFill>
                <a:schemeClr val="tx1">
                  <a:lumMod val="50000"/>
                  <a:lumOff val="50000"/>
                </a:schemeClr>
              </a:solidFill>
              <a:latin typeface="Times New Roman" pitchFamily="18" charset="0"/>
              <a:cs typeface="Times New Roman" pitchFamily="18" charset="0"/>
              <a:sym typeface="Times New Roman" pitchFamily="18" charset="0"/>
            </a:endParaRPr>
          </a:p>
        </p:txBody>
      </p:sp>
      <p:sp>
        <p:nvSpPr>
          <p:cNvPr id="25603" name="Rectangle 7"/>
          <p:cNvSpPr>
            <a:spLocks noGrp="1" noChangeArrowheads="1"/>
          </p:cNvSpPr>
          <p:nvPr>
            <p:ph idx="1"/>
          </p:nvPr>
        </p:nvSpPr>
        <p:spPr>
          <a:xfrm>
            <a:off x="3840480" y="804672"/>
            <a:ext cx="4711446" cy="5248656"/>
          </a:xfrm>
        </p:spPr>
        <p:txBody>
          <a:bodyPr anchor="ctr">
            <a:normAutofit/>
          </a:bodyPr>
          <a:lstStyle/>
          <a:p>
            <a:pPr marL="68262" indent="0" eaLnBrk="1" hangingPunct="1">
              <a:lnSpc>
                <a:spcPct val="90000"/>
              </a:lnSpc>
              <a:buSzPct val="99000"/>
              <a:buFont typeface="Arial" charset="0"/>
              <a:buNone/>
              <a:defRPr/>
            </a:pPr>
            <a:r>
              <a:rPr lang="en-US" sz="1700" dirty="0">
                <a:ea typeface="Gill Sans" charset="0"/>
                <a:cs typeface="Gill Sans" charset="0"/>
                <a:sym typeface="Gill Sans" charset="0"/>
              </a:rPr>
              <a:t>1. Inflation</a:t>
            </a:r>
            <a:endParaRPr lang="en-US" sz="1700" dirty="0"/>
          </a:p>
          <a:p>
            <a:pPr marL="633413" lvl="1" indent="0" eaLnBrk="1" hangingPunct="1">
              <a:lnSpc>
                <a:spcPct val="90000"/>
              </a:lnSpc>
              <a:buFont typeface="Arial" charset="0"/>
              <a:buNone/>
              <a:defRPr/>
            </a:pPr>
            <a:r>
              <a:rPr lang="en-US" sz="1700" dirty="0">
                <a:ea typeface="Gill Sans" charset="0"/>
                <a:cs typeface="Gill Sans" charset="0"/>
                <a:sym typeface="Gill Sans" charset="0"/>
              </a:rPr>
              <a:t>Inflationary effect on local community (e.g. land, property &amp; goods</a:t>
            </a:r>
          </a:p>
          <a:p>
            <a:pPr marL="68262" indent="0" eaLnBrk="1" hangingPunct="1">
              <a:lnSpc>
                <a:spcPct val="90000"/>
              </a:lnSpc>
              <a:buSzPct val="99000"/>
              <a:buFont typeface="Arial" charset="0"/>
              <a:buNone/>
              <a:defRPr/>
            </a:pPr>
            <a:r>
              <a:rPr lang="en-US" sz="1700" dirty="0">
                <a:ea typeface="Gill Sans" charset="0"/>
                <a:cs typeface="Gill Sans" charset="0"/>
                <a:sym typeface="Gill Sans" charset="0"/>
              </a:rPr>
              <a:t>2. Opportunity cost</a:t>
            </a:r>
            <a:endParaRPr lang="en-US" sz="1700" dirty="0"/>
          </a:p>
          <a:p>
            <a:pPr marL="548640" lvl="2" indent="0" eaLnBrk="1" hangingPunct="1">
              <a:lnSpc>
                <a:spcPct val="90000"/>
              </a:lnSpc>
              <a:buNone/>
              <a:defRPr/>
            </a:pPr>
            <a:r>
              <a:rPr lang="en-US" sz="1700" dirty="0">
                <a:ea typeface="Gill Sans" charset="0"/>
                <a:cs typeface="Gill Sans" charset="0"/>
                <a:sym typeface="Gill Sans" charset="0"/>
              </a:rPr>
              <a:t>Forgo effort, time and expenditure into other industries</a:t>
            </a:r>
            <a:endParaRPr lang="en-US" sz="1700" dirty="0"/>
          </a:p>
          <a:p>
            <a:pPr marL="548640" lvl="2" indent="0" eaLnBrk="1" hangingPunct="1">
              <a:lnSpc>
                <a:spcPct val="90000"/>
              </a:lnSpc>
              <a:buNone/>
              <a:defRPr/>
            </a:pPr>
            <a:r>
              <a:rPr lang="en-US" sz="1700" dirty="0">
                <a:ea typeface="Gill Sans" charset="0"/>
                <a:cs typeface="Gill Sans" charset="0"/>
                <a:sym typeface="Gill Sans" charset="0"/>
              </a:rPr>
              <a:t>Tourism competes for resources with other industries</a:t>
            </a:r>
          </a:p>
          <a:p>
            <a:pPr marL="514350" indent="-446088">
              <a:lnSpc>
                <a:spcPct val="90000"/>
              </a:lnSpc>
              <a:buClr>
                <a:schemeClr val="accent4"/>
              </a:buClr>
              <a:buSzPct val="99000"/>
              <a:buFontTx/>
              <a:buAutoNum type="arabicPeriod" startAt="3"/>
              <a:defRPr/>
            </a:pPr>
            <a:r>
              <a:rPr lang="en-US" sz="1700" dirty="0"/>
              <a:t>Dependency</a:t>
            </a:r>
          </a:p>
          <a:p>
            <a:pPr marL="534988" lvl="1" indent="0">
              <a:lnSpc>
                <a:spcPct val="90000"/>
              </a:lnSpc>
              <a:buClr>
                <a:schemeClr val="accent4"/>
              </a:buClr>
              <a:buNone/>
              <a:defRPr/>
            </a:pPr>
            <a:r>
              <a:rPr lang="en-US" sz="1700" dirty="0"/>
              <a:t>Heavy reliance on a single industry</a:t>
            </a:r>
          </a:p>
          <a:p>
            <a:pPr marL="514350" indent="-446088">
              <a:lnSpc>
                <a:spcPct val="90000"/>
              </a:lnSpc>
              <a:buClr>
                <a:schemeClr val="accent4"/>
              </a:buClr>
              <a:buSzPct val="99000"/>
              <a:buFontTx/>
              <a:buAutoNum type="arabicPeriod" startAt="3"/>
              <a:defRPr/>
            </a:pPr>
            <a:r>
              <a:rPr lang="en-US" sz="1700" dirty="0"/>
              <a:t>Seasonality</a:t>
            </a:r>
          </a:p>
          <a:p>
            <a:pPr marL="68262" indent="0">
              <a:lnSpc>
                <a:spcPct val="90000"/>
              </a:lnSpc>
              <a:buSzPct val="99000"/>
              <a:buNone/>
              <a:defRPr/>
            </a:pPr>
            <a:r>
              <a:rPr lang="en-US" sz="1700" dirty="0"/>
              <a:t>5. Income and employment</a:t>
            </a:r>
          </a:p>
          <a:p>
            <a:pPr marL="534988" lvl="1" indent="0">
              <a:lnSpc>
                <a:spcPct val="90000"/>
              </a:lnSpc>
              <a:buNone/>
              <a:defRPr/>
            </a:pPr>
            <a:r>
              <a:rPr lang="en-US" sz="1700" dirty="0"/>
              <a:t>Less prestigious jobs to locals</a:t>
            </a:r>
          </a:p>
          <a:p>
            <a:pPr marL="68262" indent="0">
              <a:lnSpc>
                <a:spcPct val="90000"/>
              </a:lnSpc>
              <a:buSzPct val="99000"/>
              <a:buNone/>
              <a:defRPr/>
            </a:pPr>
            <a:r>
              <a:rPr lang="en-US" sz="1700" dirty="0"/>
              <a:t>6. Leakage</a:t>
            </a:r>
          </a:p>
          <a:p>
            <a:pPr marL="534988" lvl="1" indent="0">
              <a:lnSpc>
                <a:spcPct val="90000"/>
              </a:lnSpc>
              <a:buNone/>
              <a:defRPr/>
            </a:pPr>
            <a:r>
              <a:rPr lang="en-US" sz="1700" dirty="0"/>
              <a:t>Foreign exchange generated by tourism activity may not actually benefit the economy of the destination</a:t>
            </a:r>
          </a:p>
          <a:p>
            <a:pPr marL="548640" lvl="2" indent="0" eaLnBrk="1" hangingPunct="1">
              <a:lnSpc>
                <a:spcPct val="90000"/>
              </a:lnSpc>
              <a:buNone/>
              <a:defRPr/>
            </a:pPr>
            <a:endParaRPr lang="en-US" sz="1700" dirty="0">
              <a:sym typeface="Gill Sans" charset="0"/>
            </a:endParaRPr>
          </a:p>
        </p:txBody>
      </p:sp>
      <p:sp>
        <p:nvSpPr>
          <p:cNvPr id="22533" name="Text Box 8"/>
          <p:cNvSpPr txBox="1">
            <a:spLocks noChangeArrowheads="1"/>
          </p:cNvSpPr>
          <p:nvPr/>
        </p:nvSpPr>
        <p:spPr bwMode="auto">
          <a:xfrm>
            <a:off x="8763000" y="6629400"/>
            <a:ext cx="1524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b"/>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algn="r" eaLnBrk="1" hangingPunct="1">
              <a:spcAft>
                <a:spcPts val="600"/>
              </a:spcAft>
            </a:pPr>
            <a:fld id="{04A9F77B-E59B-4AFA-950A-5046EBE49E3A}" type="slidenum">
              <a:rPr lang="en-US" sz="1400">
                <a:solidFill>
                  <a:schemeClr val="tx1"/>
                </a:solidFill>
                <a:latin typeface="Times New Roman" pitchFamily="18" charset="0"/>
                <a:cs typeface="Times New Roman" pitchFamily="18" charset="0"/>
                <a:sym typeface="Times New Roman" pitchFamily="18" charset="0"/>
              </a:rPr>
              <a:pPr algn="r" eaLnBrk="1" hangingPunct="1">
                <a:spcAft>
                  <a:spcPts val="600"/>
                </a:spcAft>
              </a:pPr>
              <a:t>12</a:t>
            </a:fld>
            <a:endParaRPr lang="en-US" sz="1400">
              <a:solidFill>
                <a:schemeClr val="tx1"/>
              </a:solidFill>
              <a:latin typeface="Times New Roman" pitchFamily="18" charset="0"/>
              <a:cs typeface="Times New Roman" pitchFamily="18" charset="0"/>
              <a:sym typeface="Times New Roman" pitchFamily="18" charset="0"/>
            </a:endParaRPr>
          </a:p>
        </p:txBody>
      </p:sp>
      <p:pic>
        <p:nvPicPr>
          <p:cNvPr id="33" name="Picture 3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77839" y="5700042"/>
            <a:ext cx="874192" cy="1137493"/>
          </a:xfrm>
          <a:prstGeom prst="rect">
            <a:avLst/>
          </a:prstGeom>
        </p:spPr>
      </p:pic>
      <p:pic>
        <p:nvPicPr>
          <p:cNvPr id="34" name="Picture 3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0847" y="6145937"/>
            <a:ext cx="791146" cy="691598"/>
          </a:xfrm>
          <a:prstGeom prst="rect">
            <a:avLst/>
          </a:prstGeom>
        </p:spPr>
      </p:pic>
      <p:sp>
        <p:nvSpPr>
          <p:cNvPr id="35" name="TextBox 34"/>
          <p:cNvSpPr txBox="1"/>
          <p:nvPr/>
        </p:nvSpPr>
        <p:spPr>
          <a:xfrm>
            <a:off x="1031993" y="6560536"/>
            <a:ext cx="4811061" cy="276999"/>
          </a:xfrm>
          <a:prstGeom prst="rect">
            <a:avLst/>
          </a:prstGeom>
          <a:noFill/>
        </p:spPr>
        <p:txBody>
          <a:bodyPr wrap="none" rtlCol="0">
            <a:spAutoFit/>
          </a:bodyPr>
          <a:lstStyle/>
          <a:p>
            <a:r>
              <a:rPr lang="en-US" sz="1200" dirty="0" smtClean="0"/>
              <a:t>© Alexandra</a:t>
            </a:r>
            <a:r>
              <a:rPr lang="en-US" sz="1200" baseline="0" dirty="0" smtClean="0"/>
              <a:t> Coghlan 2019 </a:t>
            </a:r>
            <a:r>
              <a:rPr lang="en-US" sz="1200" i="1" dirty="0" smtClean="0"/>
              <a:t>Introduction</a:t>
            </a:r>
            <a:r>
              <a:rPr lang="en-US" sz="1200" i="1" baseline="0" dirty="0" smtClean="0"/>
              <a:t> to Sustainable </a:t>
            </a:r>
            <a:r>
              <a:rPr lang="en-US" sz="1200" i="1" dirty="0" smtClean="0"/>
              <a:t>Tourism</a:t>
            </a:r>
            <a:endParaRPr lang="en-US" sz="1200" i="1" dirty="0"/>
          </a:p>
        </p:txBody>
      </p:sp>
    </p:spTree>
    <p:extLst>
      <p:ext uri="{BB962C8B-B14F-4D97-AF65-F5344CB8AC3E}">
        <p14:creationId xmlns:p14="http://schemas.microsoft.com/office/powerpoint/2010/main" val="2963620413"/>
      </p:ext>
    </p:extLst>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5" name="Rectangle 74">
            <a:extLst>
              <a:ext uri="{FF2B5EF4-FFF2-40B4-BE49-F238E27FC236}">
                <a16:creationId xmlns:a16="http://schemas.microsoft.com/office/drawing/2014/main" xmlns="" id="{15911E3A-C35B-4EF7-A355-B84E9A14AF4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
            <a:ext cx="9144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77" name="Group 76">
            <a:extLst>
              <a:ext uri="{FF2B5EF4-FFF2-40B4-BE49-F238E27FC236}">
                <a16:creationId xmlns:a16="http://schemas.microsoft.com/office/drawing/2014/main" xmlns="" id="{E21ADB3D-AD65-44B4-847D-5E90E90A5D16}"/>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313134" y="0"/>
            <a:ext cx="9438087" cy="6853238"/>
            <a:chOff x="-417513" y="0"/>
            <a:chExt cx="12584114" cy="6853238"/>
          </a:xfrm>
        </p:grpSpPr>
        <p:sp>
          <p:nvSpPr>
            <p:cNvPr id="78" name="Freeform 5">
              <a:extLst>
                <a:ext uri="{FF2B5EF4-FFF2-40B4-BE49-F238E27FC236}">
                  <a16:creationId xmlns:a16="http://schemas.microsoft.com/office/drawing/2014/main" xmlns="" id="{CF580C70-814C-4845-B645-919BFFBD16B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a:extLst>
                <a:ext uri="{FF2B5EF4-FFF2-40B4-BE49-F238E27FC236}">
                  <a16:creationId xmlns:a16="http://schemas.microsoft.com/office/drawing/2014/main" xmlns="" id="{34D7BF57-4CAA-45B2-9EF0-0AA1FCF70B1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a:extLst>
                <a:ext uri="{FF2B5EF4-FFF2-40B4-BE49-F238E27FC236}">
                  <a16:creationId xmlns:a16="http://schemas.microsoft.com/office/drawing/2014/main" xmlns="" id="{7886F306-C03A-40C6-8FD5-DCE3D4595D6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1" name="Freeform 8">
              <a:extLst>
                <a:ext uri="{FF2B5EF4-FFF2-40B4-BE49-F238E27FC236}">
                  <a16:creationId xmlns:a16="http://schemas.microsoft.com/office/drawing/2014/main" xmlns="" id="{2FDC9A36-C7C3-47D7-A64E-ED25C47EC70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9">
              <a:extLst>
                <a:ext uri="{FF2B5EF4-FFF2-40B4-BE49-F238E27FC236}">
                  <a16:creationId xmlns:a16="http://schemas.microsoft.com/office/drawing/2014/main" xmlns="" id="{BB19BC37-158A-43DC-9A9E-E45CC71954D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3" name="Freeform 10">
              <a:extLst>
                <a:ext uri="{FF2B5EF4-FFF2-40B4-BE49-F238E27FC236}">
                  <a16:creationId xmlns:a16="http://schemas.microsoft.com/office/drawing/2014/main" xmlns="" id="{077654CC-108F-48D5-B5E9-437F164F52A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11">
              <a:extLst>
                <a:ext uri="{FF2B5EF4-FFF2-40B4-BE49-F238E27FC236}">
                  <a16:creationId xmlns:a16="http://schemas.microsoft.com/office/drawing/2014/main" xmlns="" id="{A3CF3A63-1C1E-4E85-A78A-FDC16431E3A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a:extLst>
                <a:ext uri="{FF2B5EF4-FFF2-40B4-BE49-F238E27FC236}">
                  <a16:creationId xmlns:a16="http://schemas.microsoft.com/office/drawing/2014/main" xmlns="" id="{8740FC9A-72DD-4D9B-BA25-1CCED135240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a:extLst>
                <a:ext uri="{FF2B5EF4-FFF2-40B4-BE49-F238E27FC236}">
                  <a16:creationId xmlns:a16="http://schemas.microsoft.com/office/drawing/2014/main" xmlns="" id="{7FBF5743-F2AE-4D0D-BCD1-01F7686D012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4">
              <a:extLst>
                <a:ext uri="{FF2B5EF4-FFF2-40B4-BE49-F238E27FC236}">
                  <a16:creationId xmlns:a16="http://schemas.microsoft.com/office/drawing/2014/main" xmlns="" id="{CED32316-D4F7-4795-BBE0-DEBB60E27CE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5">
              <a:extLst>
                <a:ext uri="{FF2B5EF4-FFF2-40B4-BE49-F238E27FC236}">
                  <a16:creationId xmlns:a16="http://schemas.microsoft.com/office/drawing/2014/main" xmlns="" id="{583B23C9-B9B7-4E93-9538-CBE316F83FD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6">
              <a:extLst>
                <a:ext uri="{FF2B5EF4-FFF2-40B4-BE49-F238E27FC236}">
                  <a16:creationId xmlns:a16="http://schemas.microsoft.com/office/drawing/2014/main" xmlns="" id="{5B144260-9F2C-4ADB-A37C-1CFB4B428B1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7">
              <a:extLst>
                <a:ext uri="{FF2B5EF4-FFF2-40B4-BE49-F238E27FC236}">
                  <a16:creationId xmlns:a16="http://schemas.microsoft.com/office/drawing/2014/main" xmlns="" id="{53FF918D-79D3-4F55-A68C-0DD5880DABD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a:extLst>
                <a:ext uri="{FF2B5EF4-FFF2-40B4-BE49-F238E27FC236}">
                  <a16:creationId xmlns:a16="http://schemas.microsoft.com/office/drawing/2014/main" xmlns="" id="{B9FC1440-933F-44FE-8D77-4827DD0F99A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a:extLst>
                <a:ext uri="{FF2B5EF4-FFF2-40B4-BE49-F238E27FC236}">
                  <a16:creationId xmlns:a16="http://schemas.microsoft.com/office/drawing/2014/main" xmlns="" id="{0F67F308-A67C-4D2E-B081-59BB31D8EC5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a:extLst>
                <a:ext uri="{FF2B5EF4-FFF2-40B4-BE49-F238E27FC236}">
                  <a16:creationId xmlns:a16="http://schemas.microsoft.com/office/drawing/2014/main" xmlns="" id="{80112F01-90EB-4AEC-A39C-5C6875FFB99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4" name="Freeform 21">
              <a:extLst>
                <a:ext uri="{FF2B5EF4-FFF2-40B4-BE49-F238E27FC236}">
                  <a16:creationId xmlns:a16="http://schemas.microsoft.com/office/drawing/2014/main" xmlns="" id="{893F6B05-90EB-4C75-A0F0-C7247553BD8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5" name="Freeform 22">
              <a:extLst>
                <a:ext uri="{FF2B5EF4-FFF2-40B4-BE49-F238E27FC236}">
                  <a16:creationId xmlns:a16="http://schemas.microsoft.com/office/drawing/2014/main" xmlns="" id="{227B563B-E0C0-4D81-966D-B5E2DBAAE8B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3">
              <a:extLst>
                <a:ext uri="{FF2B5EF4-FFF2-40B4-BE49-F238E27FC236}">
                  <a16:creationId xmlns:a16="http://schemas.microsoft.com/office/drawing/2014/main" xmlns="" id="{130DF93D-D1FF-477A-BDCE-C8B01C3B476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4">
              <a:extLst>
                <a:ext uri="{FF2B5EF4-FFF2-40B4-BE49-F238E27FC236}">
                  <a16:creationId xmlns:a16="http://schemas.microsoft.com/office/drawing/2014/main" xmlns="" id="{44ED67A1-C6FE-4AC8-8473-11DAC03DCD3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5">
              <a:extLst>
                <a:ext uri="{FF2B5EF4-FFF2-40B4-BE49-F238E27FC236}">
                  <a16:creationId xmlns:a16="http://schemas.microsoft.com/office/drawing/2014/main" xmlns="" id="{213A54F3-15FA-4C8F-8ABF-CE77E721965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100" name="Group 99">
            <a:extLst>
              <a:ext uri="{FF2B5EF4-FFF2-40B4-BE49-F238E27FC236}">
                <a16:creationId xmlns:a16="http://schemas.microsoft.com/office/drawing/2014/main" xmlns="" id="{5F8A7F7F-DD1A-4F41-98AC-B9CE2A620CDC}"/>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600108" y="1699589"/>
            <a:ext cx="2755857" cy="3470421"/>
            <a:chOff x="697883" y="1816768"/>
            <a:chExt cx="3674476" cy="3470421"/>
          </a:xfrm>
        </p:grpSpPr>
        <p:sp>
          <p:nvSpPr>
            <p:cNvPr id="101" name="Rectangle 100">
              <a:extLst>
                <a:ext uri="{FF2B5EF4-FFF2-40B4-BE49-F238E27FC236}">
                  <a16:creationId xmlns:a16="http://schemas.microsoft.com/office/drawing/2014/main" xmlns="" id="{CEF47228-EB7C-4EBA-BE01-DA6CB241028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2" name="Isosceles Triangle 22">
              <a:extLst>
                <a:ext uri="{FF2B5EF4-FFF2-40B4-BE49-F238E27FC236}">
                  <a16:creationId xmlns:a16="http://schemas.microsoft.com/office/drawing/2014/main" xmlns="" id="{3D2FD25A-EFFD-4F5C-9258-981F5907DE2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3" name="Rectangle 102">
              <a:extLst>
                <a:ext uri="{FF2B5EF4-FFF2-40B4-BE49-F238E27FC236}">
                  <a16:creationId xmlns:a16="http://schemas.microsoft.com/office/drawing/2014/main" xmlns="" id="{DCF573BC-A06F-4036-A3A8-9D07DDE6225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5608" name="Rectangle 6"/>
          <p:cNvSpPr>
            <a:spLocks noGrp="1" noChangeArrowheads="1"/>
          </p:cNvSpPr>
          <p:nvPr>
            <p:ph type="title"/>
          </p:nvPr>
        </p:nvSpPr>
        <p:spPr>
          <a:xfrm>
            <a:off x="678657" y="2415322"/>
            <a:ext cx="2588798" cy="2399869"/>
          </a:xfrm>
        </p:spPr>
        <p:txBody>
          <a:bodyPr>
            <a:normAutofit/>
          </a:bodyPr>
          <a:lstStyle/>
          <a:p>
            <a:pPr algn="ctr" eaLnBrk="1" fontAlgn="auto" hangingPunct="1">
              <a:spcAft>
                <a:spcPts val="0"/>
              </a:spcAft>
              <a:defRPr/>
            </a:pPr>
            <a:r>
              <a:rPr lang="en-US" sz="3500" dirty="0">
                <a:solidFill>
                  <a:srgbClr val="FFFFFF"/>
                </a:solidFill>
              </a:rPr>
              <a:t>Indirect Costs – Continued</a:t>
            </a:r>
          </a:p>
        </p:txBody>
      </p:sp>
      <p:sp>
        <p:nvSpPr>
          <p:cNvPr id="25604" name="Slide Number Placeholder 3"/>
          <p:cNvSpPr>
            <a:spLocks noGrp="1"/>
          </p:cNvSpPr>
          <p:nvPr>
            <p:ph type="sldNum" sz="quarter" idx="12"/>
          </p:nvPr>
        </p:nvSpPr>
        <p:spPr bwMode="auto">
          <a:xfrm>
            <a:off x="7852410" y="320040"/>
            <a:ext cx="685800" cy="32004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nchorCtr="0" compatLnSpc="1">
            <a:prstTxWarp prst="textNoShape">
              <a:avLst/>
            </a:prstTxWarp>
            <a:normAutofit/>
          </a:bodyPr>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algn="r" eaLnBrk="1" hangingPunct="1">
              <a:spcAft>
                <a:spcPts val="600"/>
              </a:spcAft>
            </a:pPr>
            <a:fld id="{1A1B0097-3F86-4D22-91B3-1DDF13708148}" type="slidenum">
              <a:rPr lang="en-US" sz="1000">
                <a:solidFill>
                  <a:schemeClr val="tx1">
                    <a:lumMod val="50000"/>
                    <a:lumOff val="50000"/>
                  </a:schemeClr>
                </a:solidFill>
                <a:latin typeface="Times New Roman" pitchFamily="18" charset="0"/>
                <a:cs typeface="Times New Roman" pitchFamily="18" charset="0"/>
                <a:sym typeface="Times New Roman" pitchFamily="18" charset="0"/>
              </a:rPr>
              <a:pPr algn="r" eaLnBrk="1" hangingPunct="1">
                <a:spcAft>
                  <a:spcPts val="600"/>
                </a:spcAft>
              </a:pPr>
              <a:t>13</a:t>
            </a:fld>
            <a:endParaRPr lang="en-US" sz="1000">
              <a:solidFill>
                <a:schemeClr val="tx1">
                  <a:lumMod val="50000"/>
                  <a:lumOff val="50000"/>
                </a:schemeClr>
              </a:solidFill>
              <a:latin typeface="Times New Roman" pitchFamily="18" charset="0"/>
              <a:cs typeface="Times New Roman" pitchFamily="18" charset="0"/>
              <a:sym typeface="Times New Roman" pitchFamily="18" charset="0"/>
            </a:endParaRPr>
          </a:p>
        </p:txBody>
      </p:sp>
      <p:sp>
        <p:nvSpPr>
          <p:cNvPr id="28675" name="Rectangle 7"/>
          <p:cNvSpPr>
            <a:spLocks noGrp="1" noChangeArrowheads="1"/>
          </p:cNvSpPr>
          <p:nvPr>
            <p:ph idx="1"/>
          </p:nvPr>
        </p:nvSpPr>
        <p:spPr>
          <a:xfrm>
            <a:off x="3690797" y="565150"/>
            <a:ext cx="4711446" cy="5248656"/>
          </a:xfrm>
        </p:spPr>
        <p:txBody>
          <a:bodyPr anchor="ctr">
            <a:normAutofit/>
          </a:bodyPr>
          <a:lstStyle/>
          <a:p>
            <a:pPr marL="0" indent="0" eaLnBrk="1" hangingPunct="1">
              <a:buFont typeface="Arial" charset="0"/>
              <a:buNone/>
              <a:defRPr/>
            </a:pPr>
            <a:r>
              <a:rPr lang="en-US" sz="1700" dirty="0"/>
              <a:t>Leakage</a:t>
            </a:r>
          </a:p>
          <a:p>
            <a:pPr lvl="1" eaLnBrk="1" hangingPunct="1">
              <a:buFont typeface="Arial" charset="0"/>
              <a:buChar char="•"/>
              <a:defRPr/>
            </a:pPr>
            <a:r>
              <a:rPr lang="en-US" sz="1700" dirty="0"/>
              <a:t>Foreign exchange generated by tourism activity may not actually benefit the economy of the destination, particularly where accommodation, travel and tour organizations etc. are owned by forest investors and therefore much of the revenue leaves the destination region </a:t>
            </a:r>
          </a:p>
        </p:txBody>
      </p:sp>
      <p:sp>
        <p:nvSpPr>
          <p:cNvPr id="25605" name="Text Box 8"/>
          <p:cNvSpPr txBox="1">
            <a:spLocks noChangeArrowheads="1"/>
          </p:cNvSpPr>
          <p:nvPr/>
        </p:nvSpPr>
        <p:spPr bwMode="auto">
          <a:xfrm>
            <a:off x="8763000" y="6629400"/>
            <a:ext cx="1524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b"/>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algn="r" eaLnBrk="1" hangingPunct="1">
              <a:spcAft>
                <a:spcPts val="600"/>
              </a:spcAft>
            </a:pPr>
            <a:fld id="{E8BB5D74-F6ED-4826-B86B-21BCE6B09077}" type="slidenum">
              <a:rPr lang="en-US" sz="1400">
                <a:solidFill>
                  <a:schemeClr val="tx1"/>
                </a:solidFill>
                <a:latin typeface="Times New Roman" pitchFamily="18" charset="0"/>
                <a:cs typeface="Times New Roman" pitchFamily="18" charset="0"/>
                <a:sym typeface="Times New Roman" pitchFamily="18" charset="0"/>
              </a:rPr>
              <a:pPr algn="r" eaLnBrk="1" hangingPunct="1">
                <a:spcAft>
                  <a:spcPts val="600"/>
                </a:spcAft>
              </a:pPr>
              <a:t>13</a:t>
            </a:fld>
            <a:endParaRPr lang="en-US" sz="1400">
              <a:solidFill>
                <a:schemeClr val="tx1"/>
              </a:solidFill>
              <a:latin typeface="Times New Roman" pitchFamily="18" charset="0"/>
              <a:cs typeface="Times New Roman" pitchFamily="18" charset="0"/>
              <a:sym typeface="Times New Roman" pitchFamily="18" charset="0"/>
            </a:endParaRPr>
          </a:p>
        </p:txBody>
      </p:sp>
      <p:pic>
        <p:nvPicPr>
          <p:cNvPr id="33" name="Picture 3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08170" y="5767318"/>
            <a:ext cx="874192" cy="1137493"/>
          </a:xfrm>
          <a:prstGeom prst="rect">
            <a:avLst/>
          </a:prstGeom>
        </p:spPr>
      </p:pic>
      <p:pic>
        <p:nvPicPr>
          <p:cNvPr id="34" name="Picture 3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1178" y="6213213"/>
            <a:ext cx="791146" cy="691598"/>
          </a:xfrm>
          <a:prstGeom prst="rect">
            <a:avLst/>
          </a:prstGeom>
        </p:spPr>
      </p:pic>
      <p:sp>
        <p:nvSpPr>
          <p:cNvPr id="35" name="TextBox 34"/>
          <p:cNvSpPr txBox="1"/>
          <p:nvPr/>
        </p:nvSpPr>
        <p:spPr>
          <a:xfrm>
            <a:off x="1062324" y="6627812"/>
            <a:ext cx="4811061" cy="276999"/>
          </a:xfrm>
          <a:prstGeom prst="rect">
            <a:avLst/>
          </a:prstGeom>
          <a:noFill/>
        </p:spPr>
        <p:txBody>
          <a:bodyPr wrap="none" rtlCol="0">
            <a:spAutoFit/>
          </a:bodyPr>
          <a:lstStyle/>
          <a:p>
            <a:r>
              <a:rPr lang="en-US" sz="1200" dirty="0" smtClean="0"/>
              <a:t>© Alexandra</a:t>
            </a:r>
            <a:r>
              <a:rPr lang="en-US" sz="1200" baseline="0" dirty="0" smtClean="0"/>
              <a:t> Coghlan 2019 </a:t>
            </a:r>
            <a:r>
              <a:rPr lang="en-US" sz="1200" i="1" dirty="0" smtClean="0"/>
              <a:t>Introduction</a:t>
            </a:r>
            <a:r>
              <a:rPr lang="en-US" sz="1200" i="1" baseline="0" dirty="0" smtClean="0"/>
              <a:t> to Sustainable </a:t>
            </a:r>
            <a:r>
              <a:rPr lang="en-US" sz="1200" i="1" dirty="0" smtClean="0"/>
              <a:t>Tourism</a:t>
            </a:r>
            <a:endParaRPr lang="en-US" sz="1200" i="1" dirty="0"/>
          </a:p>
        </p:txBody>
      </p:sp>
    </p:spTree>
    <p:extLst>
      <p:ext uri="{BB962C8B-B14F-4D97-AF65-F5344CB8AC3E}">
        <p14:creationId xmlns:p14="http://schemas.microsoft.com/office/powerpoint/2010/main" val="3402792657"/>
      </p:ext>
    </p:extLst>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23962611-DFD5-4092-AAFD-559E3DFCE2C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56616" y="0"/>
            <a:ext cx="8182719"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xmlns="" id="{2270F1FA-0425-408F-9861-80BF5AFB276D}"/>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a:extLst>
              <a:ext uri="{FF2B5EF4-FFF2-40B4-BE49-F238E27FC236}">
                <a16:creationId xmlns:a16="http://schemas.microsoft.com/office/drawing/2014/main" xmlns="" id="{951C22E6-B1AC-46E3-B785-29B88A70840C}"/>
              </a:ext>
            </a:extLst>
          </p:cNvPr>
          <p:cNvSpPr>
            <a:spLocks noGrp="1"/>
          </p:cNvSpPr>
          <p:nvPr>
            <p:ph type="title"/>
          </p:nvPr>
        </p:nvSpPr>
        <p:spPr>
          <a:xfrm>
            <a:off x="2284026" y="2043663"/>
            <a:ext cx="4578895" cy="2031055"/>
          </a:xfrm>
        </p:spPr>
        <p:txBody>
          <a:bodyPr vert="horz" lIns="91440" tIns="45720" rIns="91440" bIns="45720" rtlCol="0" anchor="b">
            <a:normAutofit fontScale="90000"/>
          </a:bodyPr>
          <a:lstStyle/>
          <a:p>
            <a:pPr algn="ctr">
              <a:lnSpc>
                <a:spcPct val="90000"/>
              </a:lnSpc>
            </a:pPr>
            <a:r>
              <a:rPr lang="en-US" sz="6000" kern="1200" dirty="0">
                <a:solidFill>
                  <a:srgbClr val="FFFFFF"/>
                </a:solidFill>
                <a:latin typeface="+mj-lt"/>
                <a:ea typeface="+mj-ea"/>
                <a:cs typeface="+mj-cs"/>
              </a:rPr>
              <a:t>SOCIO-CULTURAL IMPACTS </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68087" y="5720507"/>
            <a:ext cx="874192" cy="1137493"/>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1095" y="6166402"/>
            <a:ext cx="791146" cy="691598"/>
          </a:xfrm>
          <a:prstGeom prst="rect">
            <a:avLst/>
          </a:prstGeom>
        </p:spPr>
      </p:pic>
      <p:sp>
        <p:nvSpPr>
          <p:cNvPr id="7" name="TextBox 6"/>
          <p:cNvSpPr txBox="1"/>
          <p:nvPr/>
        </p:nvSpPr>
        <p:spPr>
          <a:xfrm>
            <a:off x="1122241" y="6581001"/>
            <a:ext cx="4811061" cy="276999"/>
          </a:xfrm>
          <a:prstGeom prst="rect">
            <a:avLst/>
          </a:prstGeom>
          <a:noFill/>
        </p:spPr>
        <p:txBody>
          <a:bodyPr wrap="none" rtlCol="0">
            <a:spAutoFit/>
          </a:bodyPr>
          <a:lstStyle/>
          <a:p>
            <a:r>
              <a:rPr lang="en-US" sz="1200" dirty="0" smtClean="0"/>
              <a:t>© Alexandra</a:t>
            </a:r>
            <a:r>
              <a:rPr lang="en-US" sz="1200" baseline="0" dirty="0" smtClean="0"/>
              <a:t> Coghlan 2019 </a:t>
            </a:r>
            <a:r>
              <a:rPr lang="en-US" sz="1200" i="1" dirty="0" smtClean="0"/>
              <a:t>Introduction</a:t>
            </a:r>
            <a:r>
              <a:rPr lang="en-US" sz="1200" i="1" baseline="0" dirty="0" smtClean="0"/>
              <a:t> to Sustainable </a:t>
            </a:r>
            <a:r>
              <a:rPr lang="en-US" sz="1200" i="1" dirty="0" smtClean="0"/>
              <a:t>Tourism</a:t>
            </a:r>
            <a:endParaRPr lang="en-US" sz="1200" i="1" dirty="0"/>
          </a:p>
        </p:txBody>
      </p:sp>
    </p:spTree>
    <p:extLst>
      <p:ext uri="{BB962C8B-B14F-4D97-AF65-F5344CB8AC3E}">
        <p14:creationId xmlns:p14="http://schemas.microsoft.com/office/powerpoint/2010/main" val="38086126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88690" y="5730648"/>
            <a:ext cx="874192" cy="1137493"/>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1698" y="6176543"/>
            <a:ext cx="791146" cy="691598"/>
          </a:xfrm>
          <a:prstGeom prst="rect">
            <a:avLst/>
          </a:prstGeom>
        </p:spPr>
      </p:pic>
      <p:sp>
        <p:nvSpPr>
          <p:cNvPr id="9" name="TextBox 8"/>
          <p:cNvSpPr txBox="1"/>
          <p:nvPr/>
        </p:nvSpPr>
        <p:spPr>
          <a:xfrm>
            <a:off x="1042844" y="6591142"/>
            <a:ext cx="4811061" cy="276999"/>
          </a:xfrm>
          <a:prstGeom prst="rect">
            <a:avLst/>
          </a:prstGeom>
          <a:noFill/>
        </p:spPr>
        <p:txBody>
          <a:bodyPr wrap="none" rtlCol="0">
            <a:spAutoFit/>
          </a:bodyPr>
          <a:lstStyle/>
          <a:p>
            <a:r>
              <a:rPr lang="en-US" sz="1200" dirty="0" smtClean="0"/>
              <a:t>© Alexandra</a:t>
            </a:r>
            <a:r>
              <a:rPr lang="en-US" sz="1200" baseline="0" dirty="0" smtClean="0"/>
              <a:t> Coghlan 2019 </a:t>
            </a:r>
            <a:r>
              <a:rPr lang="en-US" sz="1200" i="1" dirty="0" smtClean="0"/>
              <a:t>Introduction</a:t>
            </a:r>
            <a:r>
              <a:rPr lang="en-US" sz="1200" i="1" baseline="0" dirty="0" smtClean="0"/>
              <a:t> to Sustainable </a:t>
            </a:r>
            <a:r>
              <a:rPr lang="en-US" sz="1200" i="1" dirty="0" smtClean="0"/>
              <a:t>Tourism</a:t>
            </a:r>
            <a:endParaRPr lang="en-US" sz="1200" i="1" dirty="0"/>
          </a:p>
        </p:txBody>
      </p:sp>
      <p:sp>
        <p:nvSpPr>
          <p:cNvPr id="77" name="Freeform: Shape 76">
            <a:extLst>
              <a:ext uri="{FF2B5EF4-FFF2-40B4-BE49-F238E27FC236}">
                <a16:creationId xmlns:a16="http://schemas.microsoft.com/office/drawing/2014/main" xmlns="" id="{46C2E80F-49A6-4372-B103-219D417A55E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63072" y="470925"/>
            <a:ext cx="3285756"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968" name="Rectangle 6"/>
          <p:cNvSpPr>
            <a:spLocks noGrp="1" noChangeArrowheads="1"/>
          </p:cNvSpPr>
          <p:nvPr>
            <p:ph type="title"/>
          </p:nvPr>
        </p:nvSpPr>
        <p:spPr>
          <a:xfrm>
            <a:off x="647271" y="1012004"/>
            <a:ext cx="2562119" cy="4795408"/>
          </a:xfrm>
        </p:spPr>
        <p:txBody>
          <a:bodyPr>
            <a:normAutofit/>
          </a:bodyPr>
          <a:lstStyle/>
          <a:p>
            <a:pPr eaLnBrk="1" fontAlgn="auto" hangingPunct="1">
              <a:spcAft>
                <a:spcPts val="0"/>
              </a:spcAft>
              <a:defRPr/>
            </a:pPr>
            <a:r>
              <a:rPr lang="en-US" sz="2800" dirty="0">
                <a:solidFill>
                  <a:srgbClr val="FFFFFF"/>
                </a:solidFill>
              </a:rPr>
              <a:t>The extent and nature  of socio-cultural impacts depend on 6 factors </a:t>
            </a:r>
          </a:p>
        </p:txBody>
      </p:sp>
      <p:sp>
        <p:nvSpPr>
          <p:cNvPr id="41988" name="Slide Number Placeholder 3"/>
          <p:cNvSpPr>
            <a:spLocks noGrp="1"/>
          </p:cNvSpPr>
          <p:nvPr>
            <p:ph type="sldNum" sz="quarter" idx="12"/>
          </p:nvPr>
        </p:nvSpPr>
        <p:spPr bwMode="auto">
          <a:xfrm>
            <a:off x="8044665" y="6356350"/>
            <a:ext cx="470685"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nchorCtr="0" compatLnSpc="1">
            <a:prstTxWarp prst="textNoShape">
              <a:avLst/>
            </a:prstTxWarp>
            <a:normAutofit/>
          </a:bodyPr>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algn="r" eaLnBrk="1" hangingPunct="1">
              <a:spcAft>
                <a:spcPts val="600"/>
              </a:spcAft>
            </a:pPr>
            <a:fld id="{8FA9E857-3BE6-4DB1-869F-8A11BCF00D01}" type="slidenum">
              <a:rPr lang="en-US" sz="1000">
                <a:solidFill>
                  <a:prstClr val="black">
                    <a:tint val="75000"/>
                  </a:prstClr>
                </a:solidFill>
                <a:latin typeface="Times New Roman" pitchFamily="18" charset="0"/>
                <a:cs typeface="Times New Roman" pitchFamily="18" charset="0"/>
                <a:sym typeface="Times New Roman" pitchFamily="18" charset="0"/>
              </a:rPr>
              <a:pPr algn="r" eaLnBrk="1" hangingPunct="1">
                <a:spcAft>
                  <a:spcPts val="600"/>
                </a:spcAft>
              </a:pPr>
              <a:t>15</a:t>
            </a:fld>
            <a:endParaRPr lang="en-US" sz="1000">
              <a:solidFill>
                <a:prstClr val="black">
                  <a:tint val="75000"/>
                </a:prstClr>
              </a:solidFill>
              <a:latin typeface="Times New Roman" pitchFamily="18" charset="0"/>
              <a:cs typeface="Times New Roman" pitchFamily="18" charset="0"/>
              <a:sym typeface="Times New Roman" pitchFamily="18" charset="0"/>
            </a:endParaRPr>
          </a:p>
        </p:txBody>
      </p:sp>
      <p:sp>
        <p:nvSpPr>
          <p:cNvPr id="41989" name="Text Box 8"/>
          <p:cNvSpPr txBox="1">
            <a:spLocks noChangeArrowheads="1"/>
          </p:cNvSpPr>
          <p:nvPr/>
        </p:nvSpPr>
        <p:spPr bwMode="auto">
          <a:xfrm>
            <a:off x="8763000" y="6629400"/>
            <a:ext cx="1524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b"/>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algn="r" eaLnBrk="1" hangingPunct="1">
              <a:spcAft>
                <a:spcPts val="600"/>
              </a:spcAft>
            </a:pPr>
            <a:fld id="{7D8662E6-D339-4320-9C64-DC28A8391606}" type="slidenum">
              <a:rPr lang="en-US" sz="1400">
                <a:solidFill>
                  <a:schemeClr val="tx1"/>
                </a:solidFill>
                <a:latin typeface="Times New Roman" pitchFamily="18" charset="0"/>
                <a:cs typeface="Times New Roman" pitchFamily="18" charset="0"/>
                <a:sym typeface="Times New Roman" pitchFamily="18" charset="0"/>
              </a:rPr>
              <a:pPr algn="r" eaLnBrk="1" hangingPunct="1">
                <a:spcAft>
                  <a:spcPts val="600"/>
                </a:spcAft>
              </a:pPr>
              <a:t>15</a:t>
            </a:fld>
            <a:endParaRPr lang="en-US" sz="1400">
              <a:solidFill>
                <a:schemeClr val="tx1"/>
              </a:solidFill>
              <a:latin typeface="Times New Roman" pitchFamily="18" charset="0"/>
              <a:cs typeface="Times New Roman" pitchFamily="18" charset="0"/>
              <a:sym typeface="Times New Roman" pitchFamily="18" charset="0"/>
            </a:endParaRPr>
          </a:p>
        </p:txBody>
      </p:sp>
      <p:graphicFrame>
        <p:nvGraphicFramePr>
          <p:cNvPr id="44037" name="Rectangle 7">
            <a:extLst>
              <a:ext uri="{FF2B5EF4-FFF2-40B4-BE49-F238E27FC236}">
                <a16:creationId xmlns:a16="http://schemas.microsoft.com/office/drawing/2014/main" xmlns="" id="{570ECC73-1011-4424-88BB-E771AED999DB}"/>
              </a:ext>
            </a:extLst>
          </p:cNvPr>
          <p:cNvGraphicFramePr>
            <a:graphicFrameLocks noGrp="1"/>
          </p:cNvGraphicFramePr>
          <p:nvPr>
            <p:ph idx="1"/>
            <p:extLst>
              <p:ext uri="{D42A27DB-BD31-4B8C-83A1-F6EECF244321}">
                <p14:modId xmlns:p14="http://schemas.microsoft.com/office/powerpoint/2010/main" val="1383899084"/>
              </p:ext>
            </p:extLst>
          </p:nvPr>
        </p:nvGraphicFramePr>
        <p:xfrm>
          <a:off x="3895725" y="470924"/>
          <a:ext cx="4885203" cy="588542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468517518"/>
      </p:ext>
    </p:extLst>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4" name="Rectangle 73">
            <a:extLst>
              <a:ext uri="{FF2B5EF4-FFF2-40B4-BE49-F238E27FC236}">
                <a16:creationId xmlns:a16="http://schemas.microsoft.com/office/drawing/2014/main" xmlns="" id="{8D70B121-56F4-4848-B38B-182089D909F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ltGray">
          <a:xfrm>
            <a:off x="241173" y="320040"/>
            <a:ext cx="8661654"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704" name="Rectangle 6"/>
          <p:cNvSpPr>
            <a:spLocks noGrp="1" noChangeArrowheads="1"/>
          </p:cNvSpPr>
          <p:nvPr>
            <p:ph type="title"/>
          </p:nvPr>
        </p:nvSpPr>
        <p:spPr>
          <a:xfrm>
            <a:off x="628650" y="963877"/>
            <a:ext cx="2620771" cy="4930246"/>
          </a:xfrm>
        </p:spPr>
        <p:txBody>
          <a:bodyPr>
            <a:normAutofit/>
          </a:bodyPr>
          <a:lstStyle/>
          <a:p>
            <a:pPr algn="r" eaLnBrk="1" fontAlgn="auto" hangingPunct="1">
              <a:spcAft>
                <a:spcPts val="0"/>
              </a:spcAft>
              <a:defRPr/>
            </a:pPr>
            <a:r>
              <a:rPr lang="en-US" dirty="0">
                <a:solidFill>
                  <a:schemeClr val="accent1"/>
                </a:solidFill>
                <a:latin typeface="+mn-lt"/>
                <a:cs typeface="Times New Roman" pitchFamily="18" charset="0"/>
                <a:sym typeface="Times New Roman" pitchFamily="18" charset="0"/>
              </a:rPr>
              <a:t>Social &amp; Cultural impacts</a:t>
            </a:r>
            <a:endParaRPr lang="en-US" dirty="0">
              <a:solidFill>
                <a:schemeClr val="accent1"/>
              </a:solidFill>
              <a:latin typeface="+mn-lt"/>
              <a:ea typeface="ヒラギノ明朝 ProN W3" charset="0"/>
              <a:cs typeface="ヒラギノ明朝 ProN W3" charset="0"/>
              <a:sym typeface="Times New Roman" pitchFamily="18" charset="0"/>
            </a:endParaRPr>
          </a:p>
        </p:txBody>
      </p:sp>
      <p:cxnSp>
        <p:nvCxnSpPr>
          <p:cNvPr id="76" name="Straight Connector 75">
            <a:extLst>
              <a:ext uri="{FF2B5EF4-FFF2-40B4-BE49-F238E27FC236}">
                <a16:creationId xmlns:a16="http://schemas.microsoft.com/office/drawing/2014/main" xmlns="" id="{2D72A2C9-F3CA-4216-8BAD-FA4C970C3C4E}"/>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3490722"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2771" name="Rectangle 7"/>
          <p:cNvSpPr>
            <a:spLocks noGrp="1" noChangeArrowheads="1"/>
          </p:cNvSpPr>
          <p:nvPr>
            <p:ph idx="1"/>
          </p:nvPr>
        </p:nvSpPr>
        <p:spPr>
          <a:xfrm>
            <a:off x="3732023" y="963877"/>
            <a:ext cx="4783327" cy="4930246"/>
          </a:xfrm>
        </p:spPr>
        <p:txBody>
          <a:bodyPr anchor="ctr">
            <a:normAutofit lnSpcReduction="10000"/>
          </a:bodyPr>
          <a:lstStyle/>
          <a:p>
            <a:pPr marL="0" indent="0" eaLnBrk="1" hangingPunct="1">
              <a:lnSpc>
                <a:spcPct val="90000"/>
              </a:lnSpc>
              <a:buFont typeface="Arial" charset="0"/>
              <a:buNone/>
              <a:defRPr/>
            </a:pPr>
            <a:r>
              <a:rPr lang="en-US" sz="1600" dirty="0"/>
              <a:t>Two main arguments:</a:t>
            </a:r>
          </a:p>
          <a:p>
            <a:pPr marL="0" indent="0" eaLnBrk="1" hangingPunct="1">
              <a:lnSpc>
                <a:spcPct val="90000"/>
              </a:lnSpc>
              <a:buFont typeface="Arial" charset="0"/>
              <a:buNone/>
              <a:defRPr/>
            </a:pPr>
            <a:endParaRPr lang="en-US" sz="1600" dirty="0"/>
          </a:p>
          <a:p>
            <a:pPr marL="365125" lvl="1" indent="-280988" eaLnBrk="1" hangingPunct="1">
              <a:lnSpc>
                <a:spcPct val="90000"/>
              </a:lnSpc>
              <a:buClr>
                <a:schemeClr val="accent4"/>
              </a:buClr>
              <a:buSzPct val="99000"/>
              <a:buFontTx/>
              <a:buAutoNum type="arabicPeriod"/>
              <a:defRPr/>
            </a:pPr>
            <a:r>
              <a:rPr lang="en-US" sz="1600" dirty="0"/>
              <a:t>Tourism results in the transformation of cultural events into commercialized products or spectacles which are devoid of all meaning. Culture may be trivialized by tourism in an attempts to make it a product for tourists to consume –   </a:t>
            </a:r>
          </a:p>
          <a:p>
            <a:pPr marL="84137" lvl="1" indent="0" eaLnBrk="1" hangingPunct="1">
              <a:lnSpc>
                <a:spcPct val="90000"/>
              </a:lnSpc>
              <a:buSzPct val="99000"/>
              <a:buNone/>
              <a:defRPr/>
            </a:pPr>
            <a:endParaRPr lang="en-US" sz="1600" dirty="0"/>
          </a:p>
          <a:p>
            <a:pPr marL="84137" lvl="1" indent="0" eaLnBrk="1" hangingPunct="1">
              <a:lnSpc>
                <a:spcPct val="90000"/>
              </a:lnSpc>
              <a:buSzPct val="99000"/>
              <a:buNone/>
              <a:defRPr/>
            </a:pPr>
            <a:r>
              <a:rPr lang="en-US" sz="1600" dirty="0"/>
              <a:t>      cultural commodification</a:t>
            </a:r>
          </a:p>
          <a:p>
            <a:pPr marL="468313" lvl="1" indent="0" eaLnBrk="1" hangingPunct="1">
              <a:lnSpc>
                <a:spcPct val="90000"/>
              </a:lnSpc>
              <a:buSzPct val="99000"/>
              <a:buNone/>
              <a:defRPr/>
            </a:pPr>
            <a:endParaRPr lang="en-US" sz="1600" dirty="0"/>
          </a:p>
          <a:p>
            <a:pPr marL="0" lvl="1" indent="0" eaLnBrk="1" hangingPunct="1">
              <a:lnSpc>
                <a:spcPct val="90000"/>
              </a:lnSpc>
              <a:buSzPct val="99000"/>
              <a:buNone/>
              <a:defRPr/>
            </a:pPr>
            <a:r>
              <a:rPr lang="en-US" sz="1600" i="1" dirty="0"/>
              <a:t>Vs</a:t>
            </a:r>
          </a:p>
          <a:p>
            <a:pPr marL="468313" lvl="1" indent="0" eaLnBrk="1" hangingPunct="1">
              <a:lnSpc>
                <a:spcPct val="90000"/>
              </a:lnSpc>
              <a:buSzPct val="99000"/>
              <a:buNone/>
              <a:defRPr/>
            </a:pPr>
            <a:r>
              <a:rPr lang="en-US" sz="1600" dirty="0"/>
              <a:t> </a:t>
            </a:r>
          </a:p>
          <a:p>
            <a:pPr marL="365125" lvl="1" indent="-280988">
              <a:lnSpc>
                <a:spcPct val="90000"/>
              </a:lnSpc>
              <a:buNone/>
              <a:defRPr/>
            </a:pPr>
            <a:r>
              <a:rPr lang="en-US" sz="1600" dirty="0"/>
              <a:t>2. Tourism results in the protection and revitalization of traditional cultural practices by providing financial support and engendering community pride. This is seen as positively contributing to the goals of sustainable tourism – </a:t>
            </a:r>
          </a:p>
          <a:p>
            <a:pPr marL="365125" lvl="1" indent="-280988">
              <a:lnSpc>
                <a:spcPct val="90000"/>
              </a:lnSpc>
              <a:buNone/>
              <a:defRPr/>
            </a:pPr>
            <a:endParaRPr lang="en-US" sz="1600" dirty="0"/>
          </a:p>
          <a:p>
            <a:pPr marL="365125" lvl="1" indent="-280988">
              <a:lnSpc>
                <a:spcPct val="90000"/>
              </a:lnSpc>
              <a:buNone/>
              <a:defRPr/>
            </a:pPr>
            <a:r>
              <a:rPr lang="en-US" sz="1600" dirty="0"/>
              <a:t>      cultural preservation </a:t>
            </a:r>
          </a:p>
          <a:p>
            <a:pPr marL="468313" lvl="1" indent="0" eaLnBrk="1" hangingPunct="1">
              <a:lnSpc>
                <a:spcPct val="90000"/>
              </a:lnSpc>
              <a:buSzPct val="99000"/>
              <a:buNone/>
              <a:defRPr/>
            </a:pPr>
            <a:endParaRPr lang="en-US" sz="1600" dirty="0"/>
          </a:p>
        </p:txBody>
      </p:sp>
      <p:sp>
        <p:nvSpPr>
          <p:cNvPr id="29701" name="Text Box 8"/>
          <p:cNvSpPr txBox="1">
            <a:spLocks noChangeArrowheads="1"/>
          </p:cNvSpPr>
          <p:nvPr/>
        </p:nvSpPr>
        <p:spPr bwMode="auto">
          <a:xfrm>
            <a:off x="8763000" y="6629400"/>
            <a:ext cx="1524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b"/>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algn="r" eaLnBrk="1" hangingPunct="1">
              <a:spcAft>
                <a:spcPts val="600"/>
              </a:spcAft>
            </a:pPr>
            <a:fld id="{9A99886F-F672-42DD-BFCD-C4E06F88CEB1}" type="slidenum">
              <a:rPr lang="en-US" sz="1400">
                <a:solidFill>
                  <a:schemeClr val="tx1"/>
                </a:solidFill>
                <a:latin typeface="Times New Roman" pitchFamily="18" charset="0"/>
                <a:cs typeface="Times New Roman" pitchFamily="18" charset="0"/>
                <a:sym typeface="Times New Roman" pitchFamily="18" charset="0"/>
              </a:rPr>
              <a:pPr algn="r" eaLnBrk="1" hangingPunct="1">
                <a:spcAft>
                  <a:spcPts val="600"/>
                </a:spcAft>
              </a:pPr>
              <a:t>16</a:t>
            </a:fld>
            <a:endParaRPr lang="en-US" sz="1400">
              <a:solidFill>
                <a:schemeClr val="tx1"/>
              </a:solidFill>
              <a:latin typeface="Times New Roman" pitchFamily="18" charset="0"/>
              <a:cs typeface="Times New Roman" pitchFamily="18" charset="0"/>
              <a:sym typeface="Times New Roman" pitchFamily="18" charset="0"/>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08981" y="5748161"/>
            <a:ext cx="874192" cy="1137493"/>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1989" y="6194056"/>
            <a:ext cx="791146" cy="691598"/>
          </a:xfrm>
          <a:prstGeom prst="rect">
            <a:avLst/>
          </a:prstGeom>
        </p:spPr>
      </p:pic>
      <p:sp>
        <p:nvSpPr>
          <p:cNvPr id="9" name="TextBox 8"/>
          <p:cNvSpPr txBox="1"/>
          <p:nvPr/>
        </p:nvSpPr>
        <p:spPr>
          <a:xfrm>
            <a:off x="1063135" y="6608655"/>
            <a:ext cx="4811061" cy="276999"/>
          </a:xfrm>
          <a:prstGeom prst="rect">
            <a:avLst/>
          </a:prstGeom>
          <a:noFill/>
        </p:spPr>
        <p:txBody>
          <a:bodyPr wrap="none" rtlCol="0">
            <a:spAutoFit/>
          </a:bodyPr>
          <a:lstStyle/>
          <a:p>
            <a:r>
              <a:rPr lang="en-US" sz="1200" dirty="0" smtClean="0"/>
              <a:t>© Alexandra</a:t>
            </a:r>
            <a:r>
              <a:rPr lang="en-US" sz="1200" baseline="0" dirty="0" smtClean="0"/>
              <a:t> Coghlan 2019 </a:t>
            </a:r>
            <a:r>
              <a:rPr lang="en-US" sz="1200" i="1" dirty="0" smtClean="0"/>
              <a:t>Introduction</a:t>
            </a:r>
            <a:r>
              <a:rPr lang="en-US" sz="1200" i="1" baseline="0" dirty="0" smtClean="0"/>
              <a:t> to Sustainable </a:t>
            </a:r>
            <a:r>
              <a:rPr lang="en-US" sz="1200" i="1" dirty="0" smtClean="0"/>
              <a:t>Tourism</a:t>
            </a:r>
            <a:endParaRPr lang="en-US" sz="1200" i="1" dirty="0"/>
          </a:p>
        </p:txBody>
      </p:sp>
    </p:spTree>
    <p:extLst>
      <p:ext uri="{BB962C8B-B14F-4D97-AF65-F5344CB8AC3E}">
        <p14:creationId xmlns:p14="http://schemas.microsoft.com/office/powerpoint/2010/main" val="2502814270"/>
      </p:ext>
    </p:extLst>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8" name="Rectangle 137">
            <a:extLst>
              <a:ext uri="{FF2B5EF4-FFF2-40B4-BE49-F238E27FC236}">
                <a16:creationId xmlns:a16="http://schemas.microsoft.com/office/drawing/2014/main" xmlns="" id="{AFA67CD3-AB4E-4A7A-BEB8-53C445D8C44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860045"/>
            <a:ext cx="4694659" cy="573405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41" name="Picture 140">
            <a:extLst>
              <a:ext uri="{FF2B5EF4-FFF2-40B4-BE49-F238E27FC236}">
                <a16:creationId xmlns:a16="http://schemas.microsoft.com/office/drawing/2014/main" xmlns="" id="{07CF545F-9C2E-4446-97CD-AD92990C2B68}"/>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3">
            <a:extLst>
              <a:ext uri="{28A0092B-C50C-407E-A947-70E740481C1C}">
                <a14:useLocalDpi xmlns:a14="http://schemas.microsoft.com/office/drawing/2010/main" val="0"/>
              </a:ext>
            </a:extLst>
          </a:blip>
          <a:srcRect r="10299"/>
          <a:stretch/>
        </p:blipFill>
        <p:spPr>
          <a:xfrm>
            <a:off x="-1" y="857250"/>
            <a:ext cx="9144001" cy="5734050"/>
          </a:xfrm>
          <a:prstGeom prst="rect">
            <a:avLst/>
          </a:prstGeom>
        </p:spPr>
      </p:pic>
      <p:sp>
        <p:nvSpPr>
          <p:cNvPr id="15368" name="Rectangle 6"/>
          <p:cNvSpPr>
            <a:spLocks noGrp="1" noChangeArrowheads="1"/>
          </p:cNvSpPr>
          <p:nvPr>
            <p:ph type="title"/>
          </p:nvPr>
        </p:nvSpPr>
        <p:spPr>
          <a:xfrm>
            <a:off x="4570578" y="1257300"/>
            <a:ext cx="3988849" cy="1381125"/>
          </a:xfrm>
        </p:spPr>
        <p:txBody>
          <a:bodyPr>
            <a:normAutofit/>
          </a:bodyPr>
          <a:lstStyle/>
          <a:p>
            <a:pPr eaLnBrk="1" fontAlgn="auto" hangingPunct="1">
              <a:spcAft>
                <a:spcPts val="0"/>
              </a:spcAft>
              <a:defRPr/>
            </a:pPr>
            <a:r>
              <a:rPr lang="en-US" dirty="0">
                <a:solidFill>
                  <a:srgbClr val="000000"/>
                </a:solidFill>
              </a:rPr>
              <a:t>Socio-cultural Costs</a:t>
            </a:r>
          </a:p>
        </p:txBody>
      </p:sp>
      <p:sp>
        <p:nvSpPr>
          <p:cNvPr id="142" name="Freeform 62">
            <a:extLst>
              <a:ext uri="{FF2B5EF4-FFF2-40B4-BE49-F238E27FC236}">
                <a16:creationId xmlns:a16="http://schemas.microsoft.com/office/drawing/2014/main" xmlns="" id="{339C8D78-A644-462F-B674-F440635E535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9525" y="1468363"/>
            <a:ext cx="4180922" cy="4515805"/>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85000"/>
                  </a:schemeClr>
                </a:gs>
                <a:gs pos="100000">
                  <a:schemeClr val="bg2">
                    <a:lumMod val="8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pic>
        <p:nvPicPr>
          <p:cNvPr id="140" name="Graphic 139" descr="Children">
            <a:extLst>
              <a:ext uri="{FF2B5EF4-FFF2-40B4-BE49-F238E27FC236}">
                <a16:creationId xmlns:a16="http://schemas.microsoft.com/office/drawing/2014/main" xmlns="" id="{E02A6CCD-00D0-4A46-A955-AFAF2E9EC3A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339490" y="2079067"/>
            <a:ext cx="3026740" cy="3026740"/>
          </a:xfrm>
          <a:prstGeom prst="rect">
            <a:avLst/>
          </a:prstGeom>
        </p:spPr>
      </p:pic>
      <p:sp>
        <p:nvSpPr>
          <p:cNvPr id="18435" name="Rectangle 7"/>
          <p:cNvSpPr>
            <a:spLocks noGrp="1" noChangeArrowheads="1"/>
          </p:cNvSpPr>
          <p:nvPr>
            <p:ph idx="1"/>
          </p:nvPr>
        </p:nvSpPr>
        <p:spPr>
          <a:xfrm>
            <a:off x="4570579" y="2947260"/>
            <a:ext cx="4003614" cy="2927188"/>
          </a:xfrm>
        </p:spPr>
        <p:txBody>
          <a:bodyPr anchor="ctr">
            <a:normAutofit/>
          </a:bodyPr>
          <a:lstStyle/>
          <a:p>
            <a:pPr marL="342900" indent="-342900">
              <a:spcBef>
                <a:spcPts val="1000"/>
              </a:spcBef>
              <a:buFont typeface="+mj-lt"/>
              <a:buAutoNum type="arabicPeriod"/>
            </a:pPr>
            <a:r>
              <a:rPr lang="en-US" sz="1500">
                <a:solidFill>
                  <a:srgbClr val="000000"/>
                </a:solidFill>
              </a:rPr>
              <a:t>Commodification and loss of authenticity </a:t>
            </a:r>
          </a:p>
          <a:p>
            <a:pPr marL="342900" indent="-342900">
              <a:spcBef>
                <a:spcPts val="1000"/>
              </a:spcBef>
              <a:buFont typeface="+mj-lt"/>
              <a:buAutoNum type="arabicPeriod"/>
            </a:pPr>
            <a:r>
              <a:rPr lang="en-US" sz="1500">
                <a:solidFill>
                  <a:srgbClr val="000000"/>
                </a:solidFill>
              </a:rPr>
              <a:t>Doxey’s Irritation index </a:t>
            </a:r>
          </a:p>
          <a:p>
            <a:pPr marL="342900" indent="-342900">
              <a:spcBef>
                <a:spcPts val="1000"/>
              </a:spcBef>
              <a:buFont typeface="+mj-lt"/>
              <a:buAutoNum type="arabicPeriod"/>
            </a:pPr>
            <a:r>
              <a:rPr lang="en-US" sz="1500">
                <a:solidFill>
                  <a:srgbClr val="000000"/>
                </a:solidFill>
              </a:rPr>
              <a:t>Crime</a:t>
            </a:r>
          </a:p>
          <a:p>
            <a:pPr marL="342900" indent="-342900">
              <a:spcBef>
                <a:spcPts val="1000"/>
              </a:spcBef>
              <a:buFont typeface="+mj-lt"/>
              <a:buAutoNum type="arabicPeriod"/>
            </a:pPr>
            <a:r>
              <a:rPr lang="en-US" sz="1500">
                <a:solidFill>
                  <a:srgbClr val="000000"/>
                </a:solidFill>
              </a:rPr>
              <a:t>Servility theory </a:t>
            </a:r>
          </a:p>
          <a:p>
            <a:pPr marL="342900" indent="-342900">
              <a:spcBef>
                <a:spcPts val="1000"/>
              </a:spcBef>
              <a:buFont typeface="+mj-lt"/>
              <a:buAutoNum type="arabicPeriod"/>
            </a:pPr>
            <a:r>
              <a:rPr lang="en-US" sz="1500">
                <a:solidFill>
                  <a:srgbClr val="000000"/>
                </a:solidFill>
              </a:rPr>
              <a:t>Demonstration effect  </a:t>
            </a:r>
          </a:p>
        </p:txBody>
      </p:sp>
      <p:sp>
        <p:nvSpPr>
          <p:cNvPr id="14340" name="Slide Number Placeholder 3"/>
          <p:cNvSpPr>
            <a:spLocks noGrp="1"/>
          </p:cNvSpPr>
          <p:nvPr>
            <p:ph type="sldNum" sz="quarter" idx="12"/>
          </p:nvPr>
        </p:nvSpPr>
        <p:spPr bwMode="auto">
          <a:xfrm>
            <a:off x="8267450" y="6372752"/>
            <a:ext cx="428046" cy="235550"/>
          </a:xfrm>
          <a:prstGeom prst="ellipse">
            <a:avLst/>
          </a:prstGeom>
          <a:extLst/>
        </p:spPr>
        <p:txBody>
          <a:bodyPr numCol="1" anchorCtr="0" compatLnSpc="1">
            <a:prstTxWarp prst="textNoShape">
              <a:avLst/>
            </a:prstTxWarp>
            <a:normAutofit/>
          </a:bodyPr>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eaLnBrk="1" hangingPunct="1">
              <a:lnSpc>
                <a:spcPct val="90000"/>
              </a:lnSpc>
              <a:spcAft>
                <a:spcPts val="600"/>
              </a:spcAft>
            </a:pPr>
            <a:fld id="{4161CE67-63E5-4140-A31B-9BD94D06DA25}" type="slidenum">
              <a:rPr lang="en-US" sz="500">
                <a:solidFill>
                  <a:srgbClr val="898989"/>
                </a:solidFill>
                <a:latin typeface="Times New Roman" pitchFamily="18" charset="0"/>
                <a:cs typeface="Times New Roman" pitchFamily="18" charset="0"/>
                <a:sym typeface="Times New Roman" pitchFamily="18" charset="0"/>
              </a:rPr>
              <a:pPr eaLnBrk="1" hangingPunct="1">
                <a:lnSpc>
                  <a:spcPct val="90000"/>
                </a:lnSpc>
                <a:spcAft>
                  <a:spcPts val="600"/>
                </a:spcAft>
              </a:pPr>
              <a:t>17</a:t>
            </a:fld>
            <a:endParaRPr lang="en-US" sz="500">
              <a:solidFill>
                <a:srgbClr val="898989"/>
              </a:solidFill>
              <a:latin typeface="Times New Roman" pitchFamily="18" charset="0"/>
              <a:cs typeface="Times New Roman" pitchFamily="18" charset="0"/>
              <a:sym typeface="Times New Roman" pitchFamily="18" charset="0"/>
            </a:endParaRPr>
          </a:p>
        </p:txBody>
      </p:sp>
      <p:sp>
        <p:nvSpPr>
          <p:cNvPr id="14341" name="Text Box 8"/>
          <p:cNvSpPr txBox="1">
            <a:spLocks noChangeArrowheads="1"/>
          </p:cNvSpPr>
          <p:nvPr/>
        </p:nvSpPr>
        <p:spPr bwMode="auto">
          <a:xfrm>
            <a:off x="8763000" y="6629400"/>
            <a:ext cx="1524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b"/>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algn="r" eaLnBrk="1" hangingPunct="1">
              <a:spcAft>
                <a:spcPts val="600"/>
              </a:spcAft>
            </a:pPr>
            <a:fld id="{1F8D86C6-0E5B-44D8-9432-DF0E8D419B90}" type="slidenum">
              <a:rPr lang="en-US" sz="1400">
                <a:solidFill>
                  <a:schemeClr val="tx1"/>
                </a:solidFill>
                <a:latin typeface="Times New Roman" pitchFamily="18" charset="0"/>
                <a:cs typeface="Times New Roman" pitchFamily="18" charset="0"/>
                <a:sym typeface="Times New Roman" pitchFamily="18" charset="0"/>
              </a:rPr>
              <a:pPr algn="r" eaLnBrk="1" hangingPunct="1">
                <a:spcAft>
                  <a:spcPts val="600"/>
                </a:spcAft>
              </a:pPr>
              <a:t>17</a:t>
            </a:fld>
            <a:endParaRPr lang="en-US" sz="1400">
              <a:solidFill>
                <a:schemeClr val="tx1"/>
              </a:solidFill>
              <a:latin typeface="Times New Roman" pitchFamily="18" charset="0"/>
              <a:cs typeface="Times New Roman" pitchFamily="18" charset="0"/>
              <a:sym typeface="Times New Roman" pitchFamily="18" charset="0"/>
            </a:endParaRPr>
          </a:p>
        </p:txBody>
      </p:sp>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276060" y="5720507"/>
            <a:ext cx="874192" cy="1137493"/>
          </a:xfrm>
          <a:prstGeom prst="rect">
            <a:avLst/>
          </a:prstGeom>
        </p:spPr>
      </p:pic>
      <p:pic>
        <p:nvPicPr>
          <p:cNvPr id="11" name="Picture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39068" y="6166402"/>
            <a:ext cx="791146" cy="691598"/>
          </a:xfrm>
          <a:prstGeom prst="rect">
            <a:avLst/>
          </a:prstGeom>
        </p:spPr>
      </p:pic>
      <p:sp>
        <p:nvSpPr>
          <p:cNvPr id="12" name="TextBox 11"/>
          <p:cNvSpPr txBox="1"/>
          <p:nvPr/>
        </p:nvSpPr>
        <p:spPr>
          <a:xfrm>
            <a:off x="1030214" y="6581001"/>
            <a:ext cx="4811061" cy="276999"/>
          </a:xfrm>
          <a:prstGeom prst="rect">
            <a:avLst/>
          </a:prstGeom>
          <a:noFill/>
        </p:spPr>
        <p:txBody>
          <a:bodyPr wrap="none" rtlCol="0">
            <a:spAutoFit/>
          </a:bodyPr>
          <a:lstStyle/>
          <a:p>
            <a:r>
              <a:rPr lang="en-US" sz="1200" dirty="0" smtClean="0"/>
              <a:t>© Alexandra</a:t>
            </a:r>
            <a:r>
              <a:rPr lang="en-US" sz="1200" baseline="0" dirty="0" smtClean="0"/>
              <a:t> Coghlan 2019 </a:t>
            </a:r>
            <a:r>
              <a:rPr lang="en-US" sz="1200" i="1" dirty="0" smtClean="0"/>
              <a:t>Introduction</a:t>
            </a:r>
            <a:r>
              <a:rPr lang="en-US" sz="1200" i="1" baseline="0" dirty="0" smtClean="0"/>
              <a:t> to Sustainable </a:t>
            </a:r>
            <a:r>
              <a:rPr lang="en-US" sz="1200" i="1" dirty="0" smtClean="0"/>
              <a:t>Tourism</a:t>
            </a:r>
            <a:endParaRPr lang="en-US" sz="1200" i="1" dirty="0"/>
          </a:p>
        </p:txBody>
      </p:sp>
    </p:spTree>
    <p:extLst>
      <p:ext uri="{BB962C8B-B14F-4D97-AF65-F5344CB8AC3E}">
        <p14:creationId xmlns:p14="http://schemas.microsoft.com/office/powerpoint/2010/main" val="324843716"/>
      </p:ext>
    </p:extLst>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0" name="Rectangle 199">
            <a:extLst>
              <a:ext uri="{FF2B5EF4-FFF2-40B4-BE49-F238E27FC236}">
                <a16:creationId xmlns:a16="http://schemas.microsoft.com/office/drawing/2014/main" xmlns="" id="{15911E3A-C35B-4EF7-A355-B84E9A14AF4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
            <a:ext cx="9144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202" name="Group 201">
            <a:extLst>
              <a:ext uri="{FF2B5EF4-FFF2-40B4-BE49-F238E27FC236}">
                <a16:creationId xmlns:a16="http://schemas.microsoft.com/office/drawing/2014/main" xmlns="" id="{E21ADB3D-AD65-44B4-847D-5E90E90A5D16}"/>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313134" y="0"/>
            <a:ext cx="9438087" cy="6853238"/>
            <a:chOff x="-417513" y="0"/>
            <a:chExt cx="12584114" cy="6853238"/>
          </a:xfrm>
        </p:grpSpPr>
        <p:sp>
          <p:nvSpPr>
            <p:cNvPr id="203" name="Freeform 5">
              <a:extLst>
                <a:ext uri="{FF2B5EF4-FFF2-40B4-BE49-F238E27FC236}">
                  <a16:creationId xmlns:a16="http://schemas.microsoft.com/office/drawing/2014/main" xmlns="" id="{CF580C70-814C-4845-B645-919BFFBD16B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4" name="Freeform 6">
              <a:extLst>
                <a:ext uri="{FF2B5EF4-FFF2-40B4-BE49-F238E27FC236}">
                  <a16:creationId xmlns:a16="http://schemas.microsoft.com/office/drawing/2014/main" xmlns="" id="{34D7BF57-4CAA-45B2-9EF0-0AA1FCF70B1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5" name="Freeform 7">
              <a:extLst>
                <a:ext uri="{FF2B5EF4-FFF2-40B4-BE49-F238E27FC236}">
                  <a16:creationId xmlns:a16="http://schemas.microsoft.com/office/drawing/2014/main" xmlns="" id="{7886F306-C03A-40C6-8FD5-DCE3D4595D6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6" name="Freeform 8">
              <a:extLst>
                <a:ext uri="{FF2B5EF4-FFF2-40B4-BE49-F238E27FC236}">
                  <a16:creationId xmlns:a16="http://schemas.microsoft.com/office/drawing/2014/main" xmlns="" id="{2FDC9A36-C7C3-47D7-A64E-ED25C47EC70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07" name="Freeform 9">
              <a:extLst>
                <a:ext uri="{FF2B5EF4-FFF2-40B4-BE49-F238E27FC236}">
                  <a16:creationId xmlns:a16="http://schemas.microsoft.com/office/drawing/2014/main" xmlns="" id="{BB19BC37-158A-43DC-9A9E-E45CC71954D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08" name="Freeform 10">
              <a:extLst>
                <a:ext uri="{FF2B5EF4-FFF2-40B4-BE49-F238E27FC236}">
                  <a16:creationId xmlns:a16="http://schemas.microsoft.com/office/drawing/2014/main" xmlns="" id="{077654CC-108F-48D5-B5E9-437F164F52A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09" name="Freeform 11">
              <a:extLst>
                <a:ext uri="{FF2B5EF4-FFF2-40B4-BE49-F238E27FC236}">
                  <a16:creationId xmlns:a16="http://schemas.microsoft.com/office/drawing/2014/main" xmlns="" id="{A3CF3A63-1C1E-4E85-A78A-FDC16431E3A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0" name="Freeform 12">
              <a:extLst>
                <a:ext uri="{FF2B5EF4-FFF2-40B4-BE49-F238E27FC236}">
                  <a16:creationId xmlns:a16="http://schemas.microsoft.com/office/drawing/2014/main" xmlns="" id="{8740FC9A-72DD-4D9B-BA25-1CCED135240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1" name="Freeform 13">
              <a:extLst>
                <a:ext uri="{FF2B5EF4-FFF2-40B4-BE49-F238E27FC236}">
                  <a16:creationId xmlns:a16="http://schemas.microsoft.com/office/drawing/2014/main" xmlns="" id="{7FBF5743-F2AE-4D0D-BCD1-01F7686D012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2" name="Freeform 14">
              <a:extLst>
                <a:ext uri="{FF2B5EF4-FFF2-40B4-BE49-F238E27FC236}">
                  <a16:creationId xmlns:a16="http://schemas.microsoft.com/office/drawing/2014/main" xmlns="" id="{CED32316-D4F7-4795-BBE0-DEBB60E27CE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3" name="Freeform 15">
              <a:extLst>
                <a:ext uri="{FF2B5EF4-FFF2-40B4-BE49-F238E27FC236}">
                  <a16:creationId xmlns:a16="http://schemas.microsoft.com/office/drawing/2014/main" xmlns="" id="{583B23C9-B9B7-4E93-9538-CBE316F83FD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4" name="Freeform 16">
              <a:extLst>
                <a:ext uri="{FF2B5EF4-FFF2-40B4-BE49-F238E27FC236}">
                  <a16:creationId xmlns:a16="http://schemas.microsoft.com/office/drawing/2014/main" xmlns="" id="{5B144260-9F2C-4ADB-A37C-1CFB4B428B1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5" name="Freeform 17">
              <a:extLst>
                <a:ext uri="{FF2B5EF4-FFF2-40B4-BE49-F238E27FC236}">
                  <a16:creationId xmlns:a16="http://schemas.microsoft.com/office/drawing/2014/main" xmlns="" id="{53FF918D-79D3-4F55-A68C-0DD5880DABD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6" name="Freeform 18">
              <a:extLst>
                <a:ext uri="{FF2B5EF4-FFF2-40B4-BE49-F238E27FC236}">
                  <a16:creationId xmlns:a16="http://schemas.microsoft.com/office/drawing/2014/main" xmlns="" id="{B9FC1440-933F-44FE-8D77-4827DD0F99A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7" name="Freeform 19">
              <a:extLst>
                <a:ext uri="{FF2B5EF4-FFF2-40B4-BE49-F238E27FC236}">
                  <a16:creationId xmlns:a16="http://schemas.microsoft.com/office/drawing/2014/main" xmlns="" id="{0F67F308-A67C-4D2E-B081-59BB31D8EC5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8" name="Freeform 20">
              <a:extLst>
                <a:ext uri="{FF2B5EF4-FFF2-40B4-BE49-F238E27FC236}">
                  <a16:creationId xmlns:a16="http://schemas.microsoft.com/office/drawing/2014/main" xmlns="" id="{80112F01-90EB-4AEC-A39C-5C6875FFB99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19" name="Freeform 21">
              <a:extLst>
                <a:ext uri="{FF2B5EF4-FFF2-40B4-BE49-F238E27FC236}">
                  <a16:creationId xmlns:a16="http://schemas.microsoft.com/office/drawing/2014/main" xmlns="" id="{893F6B05-90EB-4C75-A0F0-C7247553BD8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220" name="Freeform 22">
              <a:extLst>
                <a:ext uri="{FF2B5EF4-FFF2-40B4-BE49-F238E27FC236}">
                  <a16:creationId xmlns:a16="http://schemas.microsoft.com/office/drawing/2014/main" xmlns="" id="{227B563B-E0C0-4D81-966D-B5E2DBAAE8B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1" name="Freeform 23">
              <a:extLst>
                <a:ext uri="{FF2B5EF4-FFF2-40B4-BE49-F238E27FC236}">
                  <a16:creationId xmlns:a16="http://schemas.microsoft.com/office/drawing/2014/main" xmlns="" id="{130DF93D-D1FF-477A-BDCE-C8B01C3B476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2" name="Freeform 24">
              <a:extLst>
                <a:ext uri="{FF2B5EF4-FFF2-40B4-BE49-F238E27FC236}">
                  <a16:creationId xmlns:a16="http://schemas.microsoft.com/office/drawing/2014/main" xmlns="" id="{44ED67A1-C6FE-4AC8-8473-11DAC03DCD3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3" name="Freeform 25">
              <a:extLst>
                <a:ext uri="{FF2B5EF4-FFF2-40B4-BE49-F238E27FC236}">
                  <a16:creationId xmlns:a16="http://schemas.microsoft.com/office/drawing/2014/main" xmlns="" id="{213A54F3-15FA-4C8F-8ABF-CE77E721965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5" name="Group 224">
            <a:extLst>
              <a:ext uri="{FF2B5EF4-FFF2-40B4-BE49-F238E27FC236}">
                <a16:creationId xmlns:a16="http://schemas.microsoft.com/office/drawing/2014/main" xmlns="" id="{5F8A7F7F-DD1A-4F41-98AC-B9CE2A620CDC}"/>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600108" y="1699589"/>
            <a:ext cx="2755857" cy="3470421"/>
            <a:chOff x="697883" y="1816768"/>
            <a:chExt cx="3674476" cy="3470421"/>
          </a:xfrm>
        </p:grpSpPr>
        <p:sp>
          <p:nvSpPr>
            <p:cNvPr id="226" name="Rectangle 225">
              <a:extLst>
                <a:ext uri="{FF2B5EF4-FFF2-40B4-BE49-F238E27FC236}">
                  <a16:creationId xmlns:a16="http://schemas.microsoft.com/office/drawing/2014/main" xmlns="" id="{CEF47228-EB7C-4EBA-BE01-DA6CB241028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7" name="Isosceles Triangle 22">
              <a:extLst>
                <a:ext uri="{FF2B5EF4-FFF2-40B4-BE49-F238E27FC236}">
                  <a16:creationId xmlns:a16="http://schemas.microsoft.com/office/drawing/2014/main" xmlns="" id="{3D2FD25A-EFFD-4F5C-9258-981F5907DE2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8" name="Rectangle 227">
              <a:extLst>
                <a:ext uri="{FF2B5EF4-FFF2-40B4-BE49-F238E27FC236}">
                  <a16:creationId xmlns:a16="http://schemas.microsoft.com/office/drawing/2014/main" xmlns="" id="{DCF573BC-A06F-4036-A3A8-9D07DDE6225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35848" name="Rectangle 6"/>
          <p:cNvSpPr>
            <a:spLocks noGrp="1" noChangeArrowheads="1"/>
          </p:cNvSpPr>
          <p:nvPr>
            <p:ph type="title"/>
          </p:nvPr>
        </p:nvSpPr>
        <p:spPr>
          <a:xfrm>
            <a:off x="678657" y="2415322"/>
            <a:ext cx="2588798" cy="2399869"/>
          </a:xfrm>
        </p:spPr>
        <p:txBody>
          <a:bodyPr>
            <a:normAutofit/>
          </a:bodyPr>
          <a:lstStyle/>
          <a:p>
            <a:pPr algn="ctr" eaLnBrk="1" fontAlgn="auto" hangingPunct="1">
              <a:spcAft>
                <a:spcPts val="0"/>
              </a:spcAft>
              <a:defRPr/>
            </a:pPr>
            <a:r>
              <a:rPr lang="en-US" sz="3400" dirty="0">
                <a:solidFill>
                  <a:srgbClr val="FFFFFF"/>
                </a:solidFill>
              </a:rPr>
              <a:t>Authenticity</a:t>
            </a:r>
            <a:br>
              <a:rPr lang="en-US" sz="3400" dirty="0">
                <a:solidFill>
                  <a:srgbClr val="FFFFFF"/>
                </a:solidFill>
              </a:rPr>
            </a:br>
            <a:r>
              <a:rPr lang="en-US" sz="3400" dirty="0">
                <a:solidFill>
                  <a:srgbClr val="FFFFFF"/>
                </a:solidFill>
              </a:rPr>
              <a:t>&amp; </a:t>
            </a:r>
            <a:r>
              <a:rPr lang="en-US" sz="2450" dirty="0">
                <a:solidFill>
                  <a:srgbClr val="FFFFFF"/>
                </a:solidFill>
              </a:rPr>
              <a:t>Commodification</a:t>
            </a:r>
            <a:r>
              <a:rPr lang="en-US" sz="3400" dirty="0">
                <a:solidFill>
                  <a:srgbClr val="FFFFFF"/>
                </a:solidFill>
              </a:rPr>
              <a:t>  </a:t>
            </a:r>
          </a:p>
        </p:txBody>
      </p:sp>
      <p:sp>
        <p:nvSpPr>
          <p:cNvPr id="36868" name="Slide Number Placeholder 3"/>
          <p:cNvSpPr>
            <a:spLocks noGrp="1"/>
          </p:cNvSpPr>
          <p:nvPr>
            <p:ph type="sldNum" sz="quarter" idx="12"/>
          </p:nvPr>
        </p:nvSpPr>
        <p:spPr bwMode="auto">
          <a:xfrm>
            <a:off x="7852410" y="320040"/>
            <a:ext cx="685800" cy="32004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nchorCtr="0" compatLnSpc="1">
            <a:prstTxWarp prst="textNoShape">
              <a:avLst/>
            </a:prstTxWarp>
            <a:normAutofit/>
          </a:bodyPr>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algn="r" eaLnBrk="1" hangingPunct="1">
              <a:spcAft>
                <a:spcPts val="600"/>
              </a:spcAft>
            </a:pPr>
            <a:fld id="{114E6133-92E9-4CFB-9C76-ED76852AA70B}" type="slidenum">
              <a:rPr lang="en-US" sz="1000">
                <a:solidFill>
                  <a:schemeClr val="tx1">
                    <a:lumMod val="50000"/>
                    <a:lumOff val="50000"/>
                  </a:schemeClr>
                </a:solidFill>
                <a:latin typeface="Times New Roman" pitchFamily="18" charset="0"/>
                <a:cs typeface="Times New Roman" pitchFamily="18" charset="0"/>
                <a:sym typeface="Times New Roman" pitchFamily="18" charset="0"/>
              </a:rPr>
              <a:pPr algn="r" eaLnBrk="1" hangingPunct="1">
                <a:spcAft>
                  <a:spcPts val="600"/>
                </a:spcAft>
              </a:pPr>
              <a:t>18</a:t>
            </a:fld>
            <a:endParaRPr lang="en-US" sz="1000">
              <a:solidFill>
                <a:schemeClr val="tx1">
                  <a:lumMod val="50000"/>
                  <a:lumOff val="50000"/>
                </a:schemeClr>
              </a:solidFill>
              <a:latin typeface="Times New Roman" pitchFamily="18" charset="0"/>
              <a:cs typeface="Times New Roman" pitchFamily="18" charset="0"/>
              <a:sym typeface="Times New Roman" pitchFamily="18" charset="0"/>
            </a:endParaRPr>
          </a:p>
        </p:txBody>
      </p:sp>
      <p:sp>
        <p:nvSpPr>
          <p:cNvPr id="38915" name="Rectangle 7"/>
          <p:cNvSpPr>
            <a:spLocks noGrp="1" noChangeArrowheads="1"/>
          </p:cNvSpPr>
          <p:nvPr>
            <p:ph idx="1"/>
          </p:nvPr>
        </p:nvSpPr>
        <p:spPr>
          <a:xfrm>
            <a:off x="3766390" y="1371652"/>
            <a:ext cx="4922520" cy="5248656"/>
          </a:xfrm>
        </p:spPr>
        <p:txBody>
          <a:bodyPr anchor="ctr">
            <a:normAutofit/>
          </a:bodyPr>
          <a:lstStyle/>
          <a:p>
            <a:pPr eaLnBrk="1" hangingPunct="1">
              <a:buFont typeface="Arial" charset="0"/>
              <a:buChar char="•"/>
              <a:defRPr/>
            </a:pPr>
            <a:r>
              <a:rPr lang="en-US" sz="1700" dirty="0"/>
              <a:t>Both tourists and hosts have roles to play in tourism, and these can vary between authentic and contrived </a:t>
            </a:r>
          </a:p>
          <a:p>
            <a:pPr eaLnBrk="1" hangingPunct="1">
              <a:buFont typeface="Arial" charset="0"/>
              <a:buChar char="•"/>
              <a:defRPr/>
            </a:pPr>
            <a:endParaRPr lang="en-US" sz="1700" dirty="0"/>
          </a:p>
          <a:p>
            <a:pPr eaLnBrk="1" hangingPunct="1">
              <a:buFont typeface="Arial" charset="0"/>
              <a:buChar char="•"/>
              <a:defRPr/>
            </a:pPr>
            <a:r>
              <a:rPr lang="en-US" sz="1700" dirty="0"/>
              <a:t>Frontstage and backstage</a:t>
            </a:r>
          </a:p>
          <a:p>
            <a:pPr lvl="1" eaLnBrk="1" hangingPunct="1">
              <a:buFont typeface="Arial" charset="0"/>
              <a:buChar char="•"/>
              <a:defRPr/>
            </a:pPr>
            <a:r>
              <a:rPr lang="en-US" sz="1700" dirty="0"/>
              <a:t>Host community recognizes areas within the destination that are for tourism purposes and places where they perform authentic cultural performances away from the tourists</a:t>
            </a:r>
          </a:p>
          <a:p>
            <a:pPr lvl="1" eaLnBrk="1" hangingPunct="1">
              <a:buFont typeface="Arial" charset="0"/>
              <a:buChar char="•"/>
              <a:defRPr/>
            </a:pPr>
            <a:endParaRPr lang="en-US" sz="1700" dirty="0"/>
          </a:p>
          <a:p>
            <a:pPr>
              <a:buFont typeface="Arial" charset="0"/>
              <a:buChar char="•"/>
              <a:defRPr/>
            </a:pPr>
            <a:r>
              <a:rPr lang="en-US" sz="1700" dirty="0"/>
              <a:t>Authenticity and/commodification can also apply to objects/events/performances: </a:t>
            </a:r>
          </a:p>
          <a:p>
            <a:pPr lvl="1">
              <a:buFont typeface="Arial" charset="0"/>
              <a:buChar char="•"/>
              <a:defRPr/>
            </a:pPr>
            <a:r>
              <a:rPr lang="en-US" sz="1700" dirty="0"/>
              <a:t>Aesthetic, practical, uniformity and quality commodification (e.g. a cultural object changed to be easier to pack). </a:t>
            </a:r>
          </a:p>
          <a:p>
            <a:pPr marL="0" lvl="1" indent="0">
              <a:buNone/>
              <a:defRPr/>
            </a:pPr>
            <a:r>
              <a:rPr lang="en-US" sz="1700" dirty="0"/>
              <a:t> </a:t>
            </a:r>
          </a:p>
          <a:p>
            <a:pPr lvl="1" indent="-457200" eaLnBrk="1" hangingPunct="1">
              <a:buFont typeface="Arial" charset="0"/>
              <a:buChar char="•"/>
              <a:defRPr/>
            </a:pPr>
            <a:endParaRPr lang="en-US" sz="1700" dirty="0"/>
          </a:p>
        </p:txBody>
      </p:sp>
      <p:sp>
        <p:nvSpPr>
          <p:cNvPr id="36869" name="Text Box 8"/>
          <p:cNvSpPr txBox="1">
            <a:spLocks noChangeArrowheads="1"/>
          </p:cNvSpPr>
          <p:nvPr/>
        </p:nvSpPr>
        <p:spPr bwMode="auto">
          <a:xfrm>
            <a:off x="8763000" y="6629400"/>
            <a:ext cx="1524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b"/>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algn="r" eaLnBrk="1" hangingPunct="1">
              <a:spcAft>
                <a:spcPts val="600"/>
              </a:spcAft>
            </a:pPr>
            <a:fld id="{D819A0D6-FCF4-4D3F-AE2E-23EE71DB9A22}" type="slidenum">
              <a:rPr lang="en-US" sz="1400">
                <a:solidFill>
                  <a:schemeClr val="tx1"/>
                </a:solidFill>
                <a:latin typeface="Times New Roman" pitchFamily="18" charset="0"/>
                <a:cs typeface="Times New Roman" pitchFamily="18" charset="0"/>
                <a:sym typeface="Times New Roman" pitchFamily="18" charset="0"/>
              </a:rPr>
              <a:pPr algn="r" eaLnBrk="1" hangingPunct="1">
                <a:spcAft>
                  <a:spcPts val="600"/>
                </a:spcAft>
              </a:pPr>
              <a:t>18</a:t>
            </a:fld>
            <a:endParaRPr lang="en-US" sz="1400">
              <a:solidFill>
                <a:schemeClr val="tx1"/>
              </a:solidFill>
              <a:latin typeface="Times New Roman" pitchFamily="18" charset="0"/>
              <a:cs typeface="Times New Roman" pitchFamily="18" charset="0"/>
              <a:sym typeface="Times New Roman" pitchFamily="18" charset="0"/>
            </a:endParaRPr>
          </a:p>
        </p:txBody>
      </p:sp>
      <p:pic>
        <p:nvPicPr>
          <p:cNvPr id="33" name="Picture 3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86797" y="5712518"/>
            <a:ext cx="874192" cy="1137493"/>
          </a:xfrm>
          <a:prstGeom prst="rect">
            <a:avLst/>
          </a:prstGeom>
        </p:spPr>
      </p:pic>
      <p:pic>
        <p:nvPicPr>
          <p:cNvPr id="34" name="Picture 3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9805" y="6158413"/>
            <a:ext cx="791146" cy="691598"/>
          </a:xfrm>
          <a:prstGeom prst="rect">
            <a:avLst/>
          </a:prstGeom>
        </p:spPr>
      </p:pic>
      <p:sp>
        <p:nvSpPr>
          <p:cNvPr id="35" name="TextBox 34"/>
          <p:cNvSpPr txBox="1"/>
          <p:nvPr/>
        </p:nvSpPr>
        <p:spPr>
          <a:xfrm>
            <a:off x="1040951" y="6573012"/>
            <a:ext cx="4811061" cy="276999"/>
          </a:xfrm>
          <a:prstGeom prst="rect">
            <a:avLst/>
          </a:prstGeom>
          <a:noFill/>
        </p:spPr>
        <p:txBody>
          <a:bodyPr wrap="none" rtlCol="0">
            <a:spAutoFit/>
          </a:bodyPr>
          <a:lstStyle/>
          <a:p>
            <a:r>
              <a:rPr lang="en-US" sz="1200" dirty="0" smtClean="0"/>
              <a:t>© Alexandra</a:t>
            </a:r>
            <a:r>
              <a:rPr lang="en-US" sz="1200" baseline="0" dirty="0" smtClean="0"/>
              <a:t> Coghlan 2019 </a:t>
            </a:r>
            <a:r>
              <a:rPr lang="en-US" sz="1200" i="1" dirty="0" smtClean="0"/>
              <a:t>Introduction</a:t>
            </a:r>
            <a:r>
              <a:rPr lang="en-US" sz="1200" i="1" baseline="0" dirty="0" smtClean="0"/>
              <a:t> to Sustainable </a:t>
            </a:r>
            <a:r>
              <a:rPr lang="en-US" sz="1200" i="1" dirty="0" smtClean="0"/>
              <a:t>Tourism</a:t>
            </a:r>
            <a:endParaRPr lang="en-US" sz="1200" i="1" dirty="0"/>
          </a:p>
        </p:txBody>
      </p:sp>
    </p:spTree>
    <p:extLst>
      <p:ext uri="{BB962C8B-B14F-4D97-AF65-F5344CB8AC3E}">
        <p14:creationId xmlns:p14="http://schemas.microsoft.com/office/powerpoint/2010/main" val="2676378214"/>
      </p:ext>
    </p:extLst>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0" name="Rectangle 199">
            <a:extLst>
              <a:ext uri="{FF2B5EF4-FFF2-40B4-BE49-F238E27FC236}">
                <a16:creationId xmlns:a16="http://schemas.microsoft.com/office/drawing/2014/main" xmlns="" id="{15911E3A-C35B-4EF7-A355-B84E9A14AF4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
            <a:ext cx="9144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202" name="Group 201">
            <a:extLst>
              <a:ext uri="{FF2B5EF4-FFF2-40B4-BE49-F238E27FC236}">
                <a16:creationId xmlns:a16="http://schemas.microsoft.com/office/drawing/2014/main" xmlns="" id="{E21ADB3D-AD65-44B4-847D-5E90E90A5D16}"/>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313134" y="0"/>
            <a:ext cx="9438087" cy="6853238"/>
            <a:chOff x="-417513" y="0"/>
            <a:chExt cx="12584114" cy="6853238"/>
          </a:xfrm>
        </p:grpSpPr>
        <p:sp>
          <p:nvSpPr>
            <p:cNvPr id="203" name="Freeform 5">
              <a:extLst>
                <a:ext uri="{FF2B5EF4-FFF2-40B4-BE49-F238E27FC236}">
                  <a16:creationId xmlns:a16="http://schemas.microsoft.com/office/drawing/2014/main" xmlns="" id="{CF580C70-814C-4845-B645-919BFFBD16B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4" name="Freeform 6">
              <a:extLst>
                <a:ext uri="{FF2B5EF4-FFF2-40B4-BE49-F238E27FC236}">
                  <a16:creationId xmlns:a16="http://schemas.microsoft.com/office/drawing/2014/main" xmlns="" id="{34D7BF57-4CAA-45B2-9EF0-0AA1FCF70B1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5" name="Freeform 7">
              <a:extLst>
                <a:ext uri="{FF2B5EF4-FFF2-40B4-BE49-F238E27FC236}">
                  <a16:creationId xmlns:a16="http://schemas.microsoft.com/office/drawing/2014/main" xmlns="" id="{7886F306-C03A-40C6-8FD5-DCE3D4595D6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6" name="Freeform 8">
              <a:extLst>
                <a:ext uri="{FF2B5EF4-FFF2-40B4-BE49-F238E27FC236}">
                  <a16:creationId xmlns:a16="http://schemas.microsoft.com/office/drawing/2014/main" xmlns="" id="{2FDC9A36-C7C3-47D7-A64E-ED25C47EC70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07" name="Freeform 9">
              <a:extLst>
                <a:ext uri="{FF2B5EF4-FFF2-40B4-BE49-F238E27FC236}">
                  <a16:creationId xmlns:a16="http://schemas.microsoft.com/office/drawing/2014/main" xmlns="" id="{BB19BC37-158A-43DC-9A9E-E45CC71954D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08" name="Freeform 10">
              <a:extLst>
                <a:ext uri="{FF2B5EF4-FFF2-40B4-BE49-F238E27FC236}">
                  <a16:creationId xmlns:a16="http://schemas.microsoft.com/office/drawing/2014/main" xmlns="" id="{077654CC-108F-48D5-B5E9-437F164F52A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09" name="Freeform 11">
              <a:extLst>
                <a:ext uri="{FF2B5EF4-FFF2-40B4-BE49-F238E27FC236}">
                  <a16:creationId xmlns:a16="http://schemas.microsoft.com/office/drawing/2014/main" xmlns="" id="{A3CF3A63-1C1E-4E85-A78A-FDC16431E3A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0" name="Freeform 12">
              <a:extLst>
                <a:ext uri="{FF2B5EF4-FFF2-40B4-BE49-F238E27FC236}">
                  <a16:creationId xmlns:a16="http://schemas.microsoft.com/office/drawing/2014/main" xmlns="" id="{8740FC9A-72DD-4D9B-BA25-1CCED135240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1" name="Freeform 13">
              <a:extLst>
                <a:ext uri="{FF2B5EF4-FFF2-40B4-BE49-F238E27FC236}">
                  <a16:creationId xmlns:a16="http://schemas.microsoft.com/office/drawing/2014/main" xmlns="" id="{7FBF5743-F2AE-4D0D-BCD1-01F7686D012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2" name="Freeform 14">
              <a:extLst>
                <a:ext uri="{FF2B5EF4-FFF2-40B4-BE49-F238E27FC236}">
                  <a16:creationId xmlns:a16="http://schemas.microsoft.com/office/drawing/2014/main" xmlns="" id="{CED32316-D4F7-4795-BBE0-DEBB60E27CE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3" name="Freeform 15">
              <a:extLst>
                <a:ext uri="{FF2B5EF4-FFF2-40B4-BE49-F238E27FC236}">
                  <a16:creationId xmlns:a16="http://schemas.microsoft.com/office/drawing/2014/main" xmlns="" id="{583B23C9-B9B7-4E93-9538-CBE316F83FD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4" name="Freeform 16">
              <a:extLst>
                <a:ext uri="{FF2B5EF4-FFF2-40B4-BE49-F238E27FC236}">
                  <a16:creationId xmlns:a16="http://schemas.microsoft.com/office/drawing/2014/main" xmlns="" id="{5B144260-9F2C-4ADB-A37C-1CFB4B428B1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5" name="Freeform 17">
              <a:extLst>
                <a:ext uri="{FF2B5EF4-FFF2-40B4-BE49-F238E27FC236}">
                  <a16:creationId xmlns:a16="http://schemas.microsoft.com/office/drawing/2014/main" xmlns="" id="{53FF918D-79D3-4F55-A68C-0DD5880DABD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6" name="Freeform 18">
              <a:extLst>
                <a:ext uri="{FF2B5EF4-FFF2-40B4-BE49-F238E27FC236}">
                  <a16:creationId xmlns:a16="http://schemas.microsoft.com/office/drawing/2014/main" xmlns="" id="{B9FC1440-933F-44FE-8D77-4827DD0F99A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7" name="Freeform 19">
              <a:extLst>
                <a:ext uri="{FF2B5EF4-FFF2-40B4-BE49-F238E27FC236}">
                  <a16:creationId xmlns:a16="http://schemas.microsoft.com/office/drawing/2014/main" xmlns="" id="{0F67F308-A67C-4D2E-B081-59BB31D8EC5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8" name="Freeform 20">
              <a:extLst>
                <a:ext uri="{FF2B5EF4-FFF2-40B4-BE49-F238E27FC236}">
                  <a16:creationId xmlns:a16="http://schemas.microsoft.com/office/drawing/2014/main" xmlns="" id="{80112F01-90EB-4AEC-A39C-5C6875FFB99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19" name="Freeform 21">
              <a:extLst>
                <a:ext uri="{FF2B5EF4-FFF2-40B4-BE49-F238E27FC236}">
                  <a16:creationId xmlns:a16="http://schemas.microsoft.com/office/drawing/2014/main" xmlns="" id="{893F6B05-90EB-4C75-A0F0-C7247553BD8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220" name="Freeform 22">
              <a:extLst>
                <a:ext uri="{FF2B5EF4-FFF2-40B4-BE49-F238E27FC236}">
                  <a16:creationId xmlns:a16="http://schemas.microsoft.com/office/drawing/2014/main" xmlns="" id="{227B563B-E0C0-4D81-966D-B5E2DBAAE8B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1" name="Freeform 23">
              <a:extLst>
                <a:ext uri="{FF2B5EF4-FFF2-40B4-BE49-F238E27FC236}">
                  <a16:creationId xmlns:a16="http://schemas.microsoft.com/office/drawing/2014/main" xmlns="" id="{130DF93D-D1FF-477A-BDCE-C8B01C3B476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2" name="Freeform 24">
              <a:extLst>
                <a:ext uri="{FF2B5EF4-FFF2-40B4-BE49-F238E27FC236}">
                  <a16:creationId xmlns:a16="http://schemas.microsoft.com/office/drawing/2014/main" xmlns="" id="{44ED67A1-C6FE-4AC8-8473-11DAC03DCD3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3" name="Freeform 25">
              <a:extLst>
                <a:ext uri="{FF2B5EF4-FFF2-40B4-BE49-F238E27FC236}">
                  <a16:creationId xmlns:a16="http://schemas.microsoft.com/office/drawing/2014/main" xmlns="" id="{213A54F3-15FA-4C8F-8ABF-CE77E721965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5" name="Group 224">
            <a:extLst>
              <a:ext uri="{FF2B5EF4-FFF2-40B4-BE49-F238E27FC236}">
                <a16:creationId xmlns:a16="http://schemas.microsoft.com/office/drawing/2014/main" xmlns="" id="{5F8A7F7F-DD1A-4F41-98AC-B9CE2A620CDC}"/>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600108" y="1699589"/>
            <a:ext cx="2755857" cy="3470421"/>
            <a:chOff x="697883" y="1816768"/>
            <a:chExt cx="3674476" cy="3470421"/>
          </a:xfrm>
        </p:grpSpPr>
        <p:sp>
          <p:nvSpPr>
            <p:cNvPr id="226" name="Rectangle 225">
              <a:extLst>
                <a:ext uri="{FF2B5EF4-FFF2-40B4-BE49-F238E27FC236}">
                  <a16:creationId xmlns:a16="http://schemas.microsoft.com/office/drawing/2014/main" xmlns="" id="{CEF47228-EB7C-4EBA-BE01-DA6CB241028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7" name="Isosceles Triangle 22">
              <a:extLst>
                <a:ext uri="{FF2B5EF4-FFF2-40B4-BE49-F238E27FC236}">
                  <a16:creationId xmlns:a16="http://schemas.microsoft.com/office/drawing/2014/main" xmlns="" id="{3D2FD25A-EFFD-4F5C-9258-981F5907DE2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8" name="Rectangle 227">
              <a:extLst>
                <a:ext uri="{FF2B5EF4-FFF2-40B4-BE49-F238E27FC236}">
                  <a16:creationId xmlns:a16="http://schemas.microsoft.com/office/drawing/2014/main" xmlns="" id="{DCF573BC-A06F-4036-A3A8-9D07DDE6225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35848" name="Rectangle 6"/>
          <p:cNvSpPr>
            <a:spLocks noGrp="1" noChangeArrowheads="1"/>
          </p:cNvSpPr>
          <p:nvPr>
            <p:ph type="title"/>
          </p:nvPr>
        </p:nvSpPr>
        <p:spPr>
          <a:xfrm>
            <a:off x="678657" y="2415322"/>
            <a:ext cx="2588798" cy="2399869"/>
          </a:xfrm>
        </p:spPr>
        <p:txBody>
          <a:bodyPr>
            <a:normAutofit/>
          </a:bodyPr>
          <a:lstStyle/>
          <a:p>
            <a:pPr algn="ctr" eaLnBrk="1" fontAlgn="auto" hangingPunct="1">
              <a:spcAft>
                <a:spcPts val="0"/>
              </a:spcAft>
              <a:defRPr/>
            </a:pPr>
            <a:r>
              <a:rPr lang="en-US" sz="2800" dirty="0">
                <a:solidFill>
                  <a:srgbClr val="FFFFFF"/>
                </a:solidFill>
              </a:rPr>
              <a:t>Servility theory &amp; demonstration effect </a:t>
            </a:r>
          </a:p>
        </p:txBody>
      </p:sp>
      <p:sp>
        <p:nvSpPr>
          <p:cNvPr id="36868" name="Slide Number Placeholder 3"/>
          <p:cNvSpPr>
            <a:spLocks noGrp="1"/>
          </p:cNvSpPr>
          <p:nvPr>
            <p:ph type="sldNum" sz="quarter" idx="12"/>
          </p:nvPr>
        </p:nvSpPr>
        <p:spPr bwMode="auto">
          <a:xfrm>
            <a:off x="7852410" y="320040"/>
            <a:ext cx="685800" cy="32004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nchorCtr="0" compatLnSpc="1">
            <a:prstTxWarp prst="textNoShape">
              <a:avLst/>
            </a:prstTxWarp>
            <a:normAutofit/>
          </a:bodyPr>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algn="r" eaLnBrk="1" hangingPunct="1">
              <a:spcAft>
                <a:spcPts val="600"/>
              </a:spcAft>
            </a:pPr>
            <a:fld id="{114E6133-92E9-4CFB-9C76-ED76852AA70B}" type="slidenum">
              <a:rPr lang="en-US" sz="1000">
                <a:solidFill>
                  <a:schemeClr val="tx1">
                    <a:lumMod val="50000"/>
                    <a:lumOff val="50000"/>
                  </a:schemeClr>
                </a:solidFill>
                <a:latin typeface="Times New Roman" pitchFamily="18" charset="0"/>
                <a:cs typeface="Times New Roman" pitchFamily="18" charset="0"/>
                <a:sym typeface="Times New Roman" pitchFamily="18" charset="0"/>
              </a:rPr>
              <a:pPr algn="r" eaLnBrk="1" hangingPunct="1">
                <a:spcAft>
                  <a:spcPts val="600"/>
                </a:spcAft>
              </a:pPr>
              <a:t>19</a:t>
            </a:fld>
            <a:endParaRPr lang="en-US" sz="1000">
              <a:solidFill>
                <a:schemeClr val="tx1">
                  <a:lumMod val="50000"/>
                  <a:lumOff val="50000"/>
                </a:schemeClr>
              </a:solidFill>
              <a:latin typeface="Times New Roman" pitchFamily="18" charset="0"/>
              <a:cs typeface="Times New Roman" pitchFamily="18" charset="0"/>
              <a:sym typeface="Times New Roman" pitchFamily="18" charset="0"/>
            </a:endParaRPr>
          </a:p>
        </p:txBody>
      </p:sp>
      <p:sp>
        <p:nvSpPr>
          <p:cNvPr id="38915" name="Rectangle 7"/>
          <p:cNvSpPr>
            <a:spLocks noGrp="1" noChangeArrowheads="1"/>
          </p:cNvSpPr>
          <p:nvPr>
            <p:ph idx="1"/>
          </p:nvPr>
        </p:nvSpPr>
        <p:spPr>
          <a:xfrm>
            <a:off x="3840480" y="804672"/>
            <a:ext cx="4711446" cy="5248656"/>
          </a:xfrm>
        </p:spPr>
        <p:txBody>
          <a:bodyPr anchor="ctr">
            <a:normAutofit/>
          </a:bodyPr>
          <a:lstStyle/>
          <a:p>
            <a:pPr eaLnBrk="1" hangingPunct="1">
              <a:buFont typeface="Arial" charset="0"/>
              <a:buChar char="•"/>
              <a:defRPr/>
            </a:pPr>
            <a:r>
              <a:rPr lang="en-US" sz="1700" dirty="0"/>
              <a:t>Servility Theory</a:t>
            </a:r>
          </a:p>
          <a:p>
            <a:pPr lvl="1" eaLnBrk="1" hangingPunct="1">
              <a:buFont typeface="Arial" charset="0"/>
              <a:buChar char="•"/>
              <a:defRPr/>
            </a:pPr>
            <a:r>
              <a:rPr lang="en-US" sz="1700" dirty="0"/>
              <a:t>Involves the presentation and exploitation of the people themselves as a commodity, as demonstrated in advertisements and imagery that degrade and stereotype local people</a:t>
            </a:r>
          </a:p>
          <a:p>
            <a:pPr lvl="1" eaLnBrk="1" hangingPunct="1">
              <a:buFont typeface="Arial" charset="0"/>
              <a:buChar char="•"/>
              <a:defRPr/>
            </a:pPr>
            <a:endParaRPr lang="en-US" sz="1700" dirty="0"/>
          </a:p>
          <a:p>
            <a:pPr marL="68262" indent="0">
              <a:buSzPct val="99000"/>
              <a:buNone/>
              <a:defRPr/>
            </a:pPr>
            <a:r>
              <a:rPr lang="en-US" sz="1700" dirty="0"/>
              <a:t>The Demonstration effect</a:t>
            </a:r>
          </a:p>
          <a:p>
            <a:pPr lvl="1">
              <a:buFont typeface="Arial" charset="0"/>
              <a:buChar char="•"/>
              <a:defRPr/>
            </a:pPr>
            <a:r>
              <a:rPr lang="en-US" sz="1700" dirty="0"/>
              <a:t>Local people try to imitate tourist lifestyles</a:t>
            </a:r>
          </a:p>
          <a:p>
            <a:pPr lvl="1">
              <a:buFont typeface="Arial" charset="0"/>
              <a:buChar char="•"/>
              <a:defRPr/>
            </a:pPr>
            <a:r>
              <a:rPr lang="en-US" sz="1700" dirty="0"/>
              <a:t>Locals may resort to crime to achieve this lifestyle</a:t>
            </a:r>
          </a:p>
          <a:p>
            <a:pPr lvl="1" eaLnBrk="1" hangingPunct="1">
              <a:buFont typeface="Arial" charset="0"/>
              <a:buChar char="•"/>
              <a:defRPr/>
            </a:pPr>
            <a:endParaRPr lang="en-US" sz="1700" dirty="0"/>
          </a:p>
        </p:txBody>
      </p:sp>
      <p:sp>
        <p:nvSpPr>
          <p:cNvPr id="36869" name="Text Box 8"/>
          <p:cNvSpPr txBox="1">
            <a:spLocks noChangeArrowheads="1"/>
          </p:cNvSpPr>
          <p:nvPr/>
        </p:nvSpPr>
        <p:spPr bwMode="auto">
          <a:xfrm>
            <a:off x="8763000" y="6629400"/>
            <a:ext cx="1524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b"/>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algn="r" eaLnBrk="1" hangingPunct="1">
              <a:spcAft>
                <a:spcPts val="600"/>
              </a:spcAft>
            </a:pPr>
            <a:fld id="{D819A0D6-FCF4-4D3F-AE2E-23EE71DB9A22}" type="slidenum">
              <a:rPr lang="en-US" sz="1400">
                <a:solidFill>
                  <a:schemeClr val="tx1"/>
                </a:solidFill>
                <a:latin typeface="Times New Roman" pitchFamily="18" charset="0"/>
                <a:cs typeface="Times New Roman" pitchFamily="18" charset="0"/>
                <a:sym typeface="Times New Roman" pitchFamily="18" charset="0"/>
              </a:rPr>
              <a:pPr algn="r" eaLnBrk="1" hangingPunct="1">
                <a:spcAft>
                  <a:spcPts val="600"/>
                </a:spcAft>
              </a:pPr>
              <a:t>19</a:t>
            </a:fld>
            <a:endParaRPr lang="en-US" sz="1400">
              <a:solidFill>
                <a:schemeClr val="tx1"/>
              </a:solidFill>
              <a:latin typeface="Times New Roman" pitchFamily="18" charset="0"/>
              <a:cs typeface="Times New Roman" pitchFamily="18" charset="0"/>
              <a:sym typeface="Times New Roman" pitchFamily="18" charset="0"/>
            </a:endParaRPr>
          </a:p>
        </p:txBody>
      </p:sp>
      <p:pic>
        <p:nvPicPr>
          <p:cNvPr id="33" name="Picture 3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41840" y="5740783"/>
            <a:ext cx="874192" cy="1137493"/>
          </a:xfrm>
          <a:prstGeom prst="rect">
            <a:avLst/>
          </a:prstGeom>
        </p:spPr>
      </p:pic>
      <p:pic>
        <p:nvPicPr>
          <p:cNvPr id="34" name="Picture 3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4848" y="6186678"/>
            <a:ext cx="791146" cy="691598"/>
          </a:xfrm>
          <a:prstGeom prst="rect">
            <a:avLst/>
          </a:prstGeom>
        </p:spPr>
      </p:pic>
      <p:sp>
        <p:nvSpPr>
          <p:cNvPr id="35" name="TextBox 34"/>
          <p:cNvSpPr txBox="1"/>
          <p:nvPr/>
        </p:nvSpPr>
        <p:spPr>
          <a:xfrm>
            <a:off x="995994" y="6601277"/>
            <a:ext cx="4811061" cy="276999"/>
          </a:xfrm>
          <a:prstGeom prst="rect">
            <a:avLst/>
          </a:prstGeom>
          <a:noFill/>
        </p:spPr>
        <p:txBody>
          <a:bodyPr wrap="none" rtlCol="0">
            <a:spAutoFit/>
          </a:bodyPr>
          <a:lstStyle/>
          <a:p>
            <a:r>
              <a:rPr lang="en-US" sz="1200" dirty="0" smtClean="0"/>
              <a:t>© Alexandra</a:t>
            </a:r>
            <a:r>
              <a:rPr lang="en-US" sz="1200" baseline="0" dirty="0" smtClean="0"/>
              <a:t> Coghlan 2019 </a:t>
            </a:r>
            <a:r>
              <a:rPr lang="en-US" sz="1200" i="1" dirty="0" smtClean="0"/>
              <a:t>Introduction</a:t>
            </a:r>
            <a:r>
              <a:rPr lang="en-US" sz="1200" i="1" baseline="0" dirty="0" smtClean="0"/>
              <a:t> to Sustainable </a:t>
            </a:r>
            <a:r>
              <a:rPr lang="en-US" sz="1200" i="1" dirty="0" smtClean="0"/>
              <a:t>Tourism</a:t>
            </a:r>
            <a:endParaRPr lang="en-US" sz="1200" i="1" dirty="0"/>
          </a:p>
        </p:txBody>
      </p:sp>
    </p:spTree>
    <p:extLst>
      <p:ext uri="{BB962C8B-B14F-4D97-AF65-F5344CB8AC3E}">
        <p14:creationId xmlns:p14="http://schemas.microsoft.com/office/powerpoint/2010/main" val="2387337537"/>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8A4D4E56-BE7F-426E-9059-7E36A08A4D47}"/>
              </a:ext>
            </a:extLst>
          </p:cNvPr>
          <p:cNvSpPr>
            <a:spLocks noGrp="1"/>
          </p:cNvSpPr>
          <p:nvPr>
            <p:ph type="title"/>
          </p:nvPr>
        </p:nvSpPr>
        <p:spPr>
          <a:xfrm>
            <a:off x="491490" y="365125"/>
            <a:ext cx="3840085" cy="1692794"/>
          </a:xfrm>
        </p:spPr>
        <p:txBody>
          <a:bodyPr>
            <a:normAutofit/>
          </a:bodyPr>
          <a:lstStyle/>
          <a:p>
            <a:r>
              <a:rPr lang="en-AU" dirty="0"/>
              <a:t>Tourism impacts </a:t>
            </a:r>
          </a:p>
        </p:txBody>
      </p:sp>
      <p:cxnSp>
        <p:nvCxnSpPr>
          <p:cNvPr id="81" name="Straight Arrow Connector 80">
            <a:extLst>
              <a:ext uri="{FF2B5EF4-FFF2-40B4-BE49-F238E27FC236}">
                <a16:creationId xmlns:a16="http://schemas.microsoft.com/office/drawing/2014/main" xmlns="" id="{E4A809D5-3600-46D4-A466-67F2349A54FB}"/>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491490" y="2316480"/>
            <a:ext cx="3429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11274" name="Rectangle 8"/>
          <p:cNvSpPr>
            <a:spLocks noGrp="1" noChangeArrowheads="1"/>
          </p:cNvSpPr>
          <p:nvPr>
            <p:ph idx="1"/>
          </p:nvPr>
        </p:nvSpPr>
        <p:spPr>
          <a:xfrm>
            <a:off x="491490" y="2575034"/>
            <a:ext cx="3840085" cy="3462228"/>
          </a:xfrm>
        </p:spPr>
        <p:txBody>
          <a:bodyPr>
            <a:normAutofit/>
          </a:bodyPr>
          <a:lstStyle/>
          <a:p>
            <a:pPr eaLnBrk="1" hangingPunct="1">
              <a:buFont typeface="Arial" charset="0"/>
              <a:buChar char="•"/>
              <a:defRPr/>
            </a:pPr>
            <a:r>
              <a:rPr lang="en-US" sz="1600"/>
              <a:t>Economic Impacts</a:t>
            </a:r>
          </a:p>
          <a:p>
            <a:pPr lvl="1" eaLnBrk="1" hangingPunct="1">
              <a:buFont typeface="Arial" charset="0"/>
              <a:buChar char="•"/>
              <a:defRPr/>
            </a:pPr>
            <a:r>
              <a:rPr lang="en-US" sz="1600"/>
              <a:t>Benefits</a:t>
            </a:r>
          </a:p>
          <a:p>
            <a:pPr lvl="1" eaLnBrk="1" hangingPunct="1">
              <a:buFont typeface="Arial" charset="0"/>
              <a:buChar char="•"/>
              <a:defRPr/>
            </a:pPr>
            <a:r>
              <a:rPr lang="en-US" sz="1600"/>
              <a:t>Costs</a:t>
            </a:r>
          </a:p>
          <a:p>
            <a:pPr eaLnBrk="1" hangingPunct="1">
              <a:buFont typeface="Arial" charset="0"/>
              <a:buChar char="•"/>
              <a:defRPr/>
            </a:pPr>
            <a:r>
              <a:rPr lang="en-US" sz="1600"/>
              <a:t> Social and Cultural Impacts</a:t>
            </a:r>
          </a:p>
          <a:p>
            <a:pPr lvl="1">
              <a:buFont typeface="Arial" charset="0"/>
              <a:buChar char="•"/>
              <a:defRPr/>
            </a:pPr>
            <a:r>
              <a:rPr lang="en-US" sz="1600"/>
              <a:t>Benefits</a:t>
            </a:r>
          </a:p>
          <a:p>
            <a:pPr lvl="1">
              <a:buFont typeface="Arial" charset="0"/>
              <a:buChar char="•"/>
              <a:defRPr/>
            </a:pPr>
            <a:r>
              <a:rPr lang="en-US" sz="1600"/>
              <a:t>Costs</a:t>
            </a:r>
          </a:p>
          <a:p>
            <a:pPr eaLnBrk="1" hangingPunct="1">
              <a:buFont typeface="Arial" charset="0"/>
              <a:buChar char="•"/>
              <a:defRPr/>
            </a:pPr>
            <a:r>
              <a:rPr lang="en-US" sz="1600"/>
              <a:t> Environmental Impacts</a:t>
            </a:r>
          </a:p>
          <a:p>
            <a:pPr lvl="1">
              <a:buFont typeface="Arial" charset="0"/>
              <a:buChar char="•"/>
              <a:defRPr/>
            </a:pPr>
            <a:r>
              <a:rPr lang="en-US" sz="1600"/>
              <a:t>Benefits</a:t>
            </a:r>
          </a:p>
          <a:p>
            <a:pPr lvl="1">
              <a:buFont typeface="Arial" charset="0"/>
              <a:buChar char="•"/>
              <a:defRPr/>
            </a:pPr>
            <a:r>
              <a:rPr lang="en-US" sz="1600"/>
              <a:t>Costs</a:t>
            </a:r>
          </a:p>
          <a:p>
            <a:pPr marL="0" indent="0" eaLnBrk="1" hangingPunct="1">
              <a:buNone/>
              <a:defRPr/>
            </a:pPr>
            <a:endParaRPr lang="en-US" sz="1600"/>
          </a:p>
          <a:p>
            <a:pPr marL="274320" lvl="1" indent="0" eaLnBrk="1" hangingPunct="1">
              <a:buNone/>
              <a:defRPr/>
            </a:pPr>
            <a:r>
              <a:rPr lang="en-US" sz="1600"/>
              <a:t> </a:t>
            </a:r>
          </a:p>
        </p:txBody>
      </p:sp>
      <p:sp>
        <p:nvSpPr>
          <p:cNvPr id="9220" name="Slide Number Placeholder 3"/>
          <p:cNvSpPr>
            <a:spLocks noGrp="1"/>
          </p:cNvSpPr>
          <p:nvPr>
            <p:ph type="sldNum" sz="quarter" idx="12"/>
          </p:nvPr>
        </p:nvSpPr>
        <p:spPr bwMode="auto">
          <a:xfrm>
            <a:off x="5206365" y="6356350"/>
            <a:ext cx="874395"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nchorCtr="0" compatLnSpc="1">
            <a:prstTxWarp prst="textNoShape">
              <a:avLst/>
            </a:prstTxWarp>
            <a:normAutofit/>
          </a:bodyPr>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eaLnBrk="1" hangingPunct="1">
              <a:lnSpc>
                <a:spcPct val="90000"/>
              </a:lnSpc>
              <a:spcAft>
                <a:spcPts val="600"/>
              </a:spcAft>
            </a:pPr>
            <a:fld id="{5ECB713E-31E2-453D-902D-BD437221E6C8}" type="slidenum">
              <a:rPr lang="en-US" sz="1700" smtClean="0">
                <a:latin typeface="Times New Roman" pitchFamily="18" charset="0"/>
                <a:cs typeface="Times New Roman" pitchFamily="18" charset="0"/>
                <a:sym typeface="Times New Roman" pitchFamily="18" charset="0"/>
              </a:rPr>
              <a:pPr eaLnBrk="1" hangingPunct="1">
                <a:lnSpc>
                  <a:spcPct val="90000"/>
                </a:lnSpc>
                <a:spcAft>
                  <a:spcPts val="600"/>
                </a:spcAft>
              </a:pPr>
              <a:t>2</a:t>
            </a:fld>
            <a:endParaRPr lang="en-US" sz="1700">
              <a:latin typeface="Times New Roman" pitchFamily="18" charset="0"/>
              <a:cs typeface="Times New Roman" pitchFamily="18" charset="0"/>
              <a:sym typeface="Times New Roman" pitchFamily="18" charset="0"/>
            </a:endParaRPr>
          </a:p>
        </p:txBody>
      </p:sp>
      <p:pic>
        <p:nvPicPr>
          <p:cNvPr id="11" name="Content Placeholder 3">
            <a:extLst>
              <a:ext uri="{FF2B5EF4-FFF2-40B4-BE49-F238E27FC236}">
                <a16:creationId xmlns:a16="http://schemas.microsoft.com/office/drawing/2014/main" xmlns="" id="{B17E9B14-EF3B-4438-9879-96A6A16CF623}"/>
              </a:ext>
            </a:extLst>
          </p:cNvPr>
          <p:cNvPicPr>
            <a:picLocks noChangeAspect="1"/>
          </p:cNvPicPr>
          <p:nvPr/>
        </p:nvPicPr>
        <p:blipFill rotWithShape="1">
          <a:blip r:embed="rId2"/>
          <a:srcRect l="2415"/>
          <a:stretch/>
        </p:blipFill>
        <p:spPr>
          <a:xfrm>
            <a:off x="4409136" y="10"/>
            <a:ext cx="4734863"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
        <p:nvSpPr>
          <p:cNvPr id="9223" name="Text Box 7"/>
          <p:cNvSpPr txBox="1">
            <a:spLocks noChangeArrowheads="1"/>
          </p:cNvSpPr>
          <p:nvPr/>
        </p:nvSpPr>
        <p:spPr bwMode="auto">
          <a:xfrm>
            <a:off x="8763000" y="6629400"/>
            <a:ext cx="1524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b"/>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algn="r" eaLnBrk="1" hangingPunct="1">
              <a:spcAft>
                <a:spcPts val="600"/>
              </a:spcAft>
            </a:pPr>
            <a:fld id="{E2AD8061-A80A-4ECE-AE5B-21A6A7D8DEE2}" type="slidenum">
              <a:rPr lang="en-US" sz="2400" smtClean="0">
                <a:solidFill>
                  <a:schemeClr val="tx1"/>
                </a:solidFill>
                <a:latin typeface="Times New Roman" pitchFamily="18" charset="0"/>
                <a:cs typeface="Times New Roman" pitchFamily="18" charset="0"/>
                <a:sym typeface="Times New Roman" pitchFamily="18" charset="0"/>
              </a:rPr>
              <a:pPr algn="r" eaLnBrk="1" hangingPunct="1">
                <a:spcAft>
                  <a:spcPts val="600"/>
                </a:spcAft>
              </a:pPr>
              <a:t>2</a:t>
            </a:fld>
            <a:endParaRPr lang="en-US" sz="2400">
              <a:solidFill>
                <a:schemeClr val="tx1"/>
              </a:solidFill>
              <a:latin typeface="Times New Roman" pitchFamily="18" charset="0"/>
              <a:cs typeface="Times New Roman" pitchFamily="18" charset="0"/>
              <a:sym typeface="Times New Roman" pitchFamily="18" charset="0"/>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97274" y="5720507"/>
            <a:ext cx="874192" cy="1137493"/>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0282" y="6166402"/>
            <a:ext cx="791146" cy="691598"/>
          </a:xfrm>
          <a:prstGeom prst="rect">
            <a:avLst/>
          </a:prstGeom>
        </p:spPr>
      </p:pic>
      <p:sp>
        <p:nvSpPr>
          <p:cNvPr id="10" name="TextBox 9"/>
          <p:cNvSpPr txBox="1"/>
          <p:nvPr/>
        </p:nvSpPr>
        <p:spPr>
          <a:xfrm>
            <a:off x="1051428" y="6581001"/>
            <a:ext cx="4811061" cy="276999"/>
          </a:xfrm>
          <a:prstGeom prst="rect">
            <a:avLst/>
          </a:prstGeom>
          <a:noFill/>
        </p:spPr>
        <p:txBody>
          <a:bodyPr wrap="none" rtlCol="0">
            <a:spAutoFit/>
          </a:bodyPr>
          <a:lstStyle/>
          <a:p>
            <a:r>
              <a:rPr lang="en-US" sz="1200" dirty="0" smtClean="0"/>
              <a:t>© Alexandra</a:t>
            </a:r>
            <a:r>
              <a:rPr lang="en-US" sz="1200" baseline="0" dirty="0" smtClean="0"/>
              <a:t> Coghlan 2019 </a:t>
            </a:r>
            <a:r>
              <a:rPr lang="en-US" sz="1200" i="1" dirty="0" smtClean="0"/>
              <a:t>Introduction</a:t>
            </a:r>
            <a:r>
              <a:rPr lang="en-US" sz="1200" i="1" baseline="0" dirty="0" smtClean="0"/>
              <a:t> to Sustainable </a:t>
            </a:r>
            <a:r>
              <a:rPr lang="en-US" sz="1200" i="1" dirty="0" smtClean="0"/>
              <a:t>Tourism</a:t>
            </a:r>
            <a:endParaRPr lang="en-US" sz="1200" i="1" dirty="0"/>
          </a:p>
        </p:txBody>
      </p:sp>
    </p:spTree>
    <p:extLst>
      <p:ext uri="{BB962C8B-B14F-4D97-AF65-F5344CB8AC3E}">
        <p14:creationId xmlns:p14="http://schemas.microsoft.com/office/powerpoint/2010/main" val="3343047864"/>
      </p:ext>
    </p:extLst>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7" name="Rectangle 136">
            <a:extLst>
              <a:ext uri="{FF2B5EF4-FFF2-40B4-BE49-F238E27FC236}">
                <a16:creationId xmlns:a16="http://schemas.microsoft.com/office/drawing/2014/main" xmlns="" id="{15911E3A-C35B-4EF7-A355-B84E9A14AF4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
            <a:ext cx="9144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39" name="Group 138">
            <a:extLst>
              <a:ext uri="{FF2B5EF4-FFF2-40B4-BE49-F238E27FC236}">
                <a16:creationId xmlns:a16="http://schemas.microsoft.com/office/drawing/2014/main" xmlns="" id="{E21ADB3D-AD65-44B4-847D-5E90E90A5D16}"/>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313134" y="0"/>
            <a:ext cx="9438087" cy="6853238"/>
            <a:chOff x="-417513" y="0"/>
            <a:chExt cx="12584114" cy="6853238"/>
          </a:xfrm>
        </p:grpSpPr>
        <p:sp>
          <p:nvSpPr>
            <p:cNvPr id="140" name="Freeform 5">
              <a:extLst>
                <a:ext uri="{FF2B5EF4-FFF2-40B4-BE49-F238E27FC236}">
                  <a16:creationId xmlns:a16="http://schemas.microsoft.com/office/drawing/2014/main" xmlns="" id="{CF580C70-814C-4845-B645-919BFFBD16B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1" name="Freeform 6">
              <a:extLst>
                <a:ext uri="{FF2B5EF4-FFF2-40B4-BE49-F238E27FC236}">
                  <a16:creationId xmlns:a16="http://schemas.microsoft.com/office/drawing/2014/main" xmlns="" id="{34D7BF57-4CAA-45B2-9EF0-0AA1FCF70B1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2" name="Freeform 7">
              <a:extLst>
                <a:ext uri="{FF2B5EF4-FFF2-40B4-BE49-F238E27FC236}">
                  <a16:creationId xmlns:a16="http://schemas.microsoft.com/office/drawing/2014/main" xmlns="" id="{7886F306-C03A-40C6-8FD5-DCE3D4595D6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3" name="Freeform 8">
              <a:extLst>
                <a:ext uri="{FF2B5EF4-FFF2-40B4-BE49-F238E27FC236}">
                  <a16:creationId xmlns:a16="http://schemas.microsoft.com/office/drawing/2014/main" xmlns="" id="{2FDC9A36-C7C3-47D7-A64E-ED25C47EC70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44" name="Freeform 9">
              <a:extLst>
                <a:ext uri="{FF2B5EF4-FFF2-40B4-BE49-F238E27FC236}">
                  <a16:creationId xmlns:a16="http://schemas.microsoft.com/office/drawing/2014/main" xmlns="" id="{BB19BC37-158A-43DC-9A9E-E45CC71954D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45" name="Freeform 10">
              <a:extLst>
                <a:ext uri="{FF2B5EF4-FFF2-40B4-BE49-F238E27FC236}">
                  <a16:creationId xmlns:a16="http://schemas.microsoft.com/office/drawing/2014/main" xmlns="" id="{077654CC-108F-48D5-B5E9-437F164F52A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46" name="Freeform 11">
              <a:extLst>
                <a:ext uri="{FF2B5EF4-FFF2-40B4-BE49-F238E27FC236}">
                  <a16:creationId xmlns:a16="http://schemas.microsoft.com/office/drawing/2014/main" xmlns="" id="{A3CF3A63-1C1E-4E85-A78A-FDC16431E3A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7" name="Freeform 12">
              <a:extLst>
                <a:ext uri="{FF2B5EF4-FFF2-40B4-BE49-F238E27FC236}">
                  <a16:creationId xmlns:a16="http://schemas.microsoft.com/office/drawing/2014/main" xmlns="" id="{8740FC9A-72DD-4D9B-BA25-1CCED135240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8" name="Freeform 13">
              <a:extLst>
                <a:ext uri="{FF2B5EF4-FFF2-40B4-BE49-F238E27FC236}">
                  <a16:creationId xmlns:a16="http://schemas.microsoft.com/office/drawing/2014/main" xmlns="" id="{7FBF5743-F2AE-4D0D-BCD1-01F7686D012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9" name="Freeform 14">
              <a:extLst>
                <a:ext uri="{FF2B5EF4-FFF2-40B4-BE49-F238E27FC236}">
                  <a16:creationId xmlns:a16="http://schemas.microsoft.com/office/drawing/2014/main" xmlns="" id="{CED32316-D4F7-4795-BBE0-DEBB60E27CE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50" name="Freeform 15">
              <a:extLst>
                <a:ext uri="{FF2B5EF4-FFF2-40B4-BE49-F238E27FC236}">
                  <a16:creationId xmlns:a16="http://schemas.microsoft.com/office/drawing/2014/main" xmlns="" id="{583B23C9-B9B7-4E93-9538-CBE316F83FD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51" name="Freeform 16">
              <a:extLst>
                <a:ext uri="{FF2B5EF4-FFF2-40B4-BE49-F238E27FC236}">
                  <a16:creationId xmlns:a16="http://schemas.microsoft.com/office/drawing/2014/main" xmlns="" id="{5B144260-9F2C-4ADB-A37C-1CFB4B428B1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52" name="Freeform 17">
              <a:extLst>
                <a:ext uri="{FF2B5EF4-FFF2-40B4-BE49-F238E27FC236}">
                  <a16:creationId xmlns:a16="http://schemas.microsoft.com/office/drawing/2014/main" xmlns="" id="{53FF918D-79D3-4F55-A68C-0DD5880DABD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53" name="Freeform 18">
              <a:extLst>
                <a:ext uri="{FF2B5EF4-FFF2-40B4-BE49-F238E27FC236}">
                  <a16:creationId xmlns:a16="http://schemas.microsoft.com/office/drawing/2014/main" xmlns="" id="{B9FC1440-933F-44FE-8D77-4827DD0F99A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54" name="Freeform 19">
              <a:extLst>
                <a:ext uri="{FF2B5EF4-FFF2-40B4-BE49-F238E27FC236}">
                  <a16:creationId xmlns:a16="http://schemas.microsoft.com/office/drawing/2014/main" xmlns="" id="{0F67F308-A67C-4D2E-B081-59BB31D8EC5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55" name="Freeform 20">
              <a:extLst>
                <a:ext uri="{FF2B5EF4-FFF2-40B4-BE49-F238E27FC236}">
                  <a16:creationId xmlns:a16="http://schemas.microsoft.com/office/drawing/2014/main" xmlns="" id="{80112F01-90EB-4AEC-A39C-5C6875FFB99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56" name="Freeform 21">
              <a:extLst>
                <a:ext uri="{FF2B5EF4-FFF2-40B4-BE49-F238E27FC236}">
                  <a16:creationId xmlns:a16="http://schemas.microsoft.com/office/drawing/2014/main" xmlns="" id="{893F6B05-90EB-4C75-A0F0-C7247553BD8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157" name="Freeform 22">
              <a:extLst>
                <a:ext uri="{FF2B5EF4-FFF2-40B4-BE49-F238E27FC236}">
                  <a16:creationId xmlns:a16="http://schemas.microsoft.com/office/drawing/2014/main" xmlns="" id="{227B563B-E0C0-4D81-966D-B5E2DBAAE8B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58" name="Freeform 23">
              <a:extLst>
                <a:ext uri="{FF2B5EF4-FFF2-40B4-BE49-F238E27FC236}">
                  <a16:creationId xmlns:a16="http://schemas.microsoft.com/office/drawing/2014/main" xmlns="" id="{130DF93D-D1FF-477A-BDCE-C8B01C3B476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59" name="Freeform 24">
              <a:extLst>
                <a:ext uri="{FF2B5EF4-FFF2-40B4-BE49-F238E27FC236}">
                  <a16:creationId xmlns:a16="http://schemas.microsoft.com/office/drawing/2014/main" xmlns="" id="{44ED67A1-C6FE-4AC8-8473-11DAC03DCD3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60" name="Freeform 25">
              <a:extLst>
                <a:ext uri="{FF2B5EF4-FFF2-40B4-BE49-F238E27FC236}">
                  <a16:creationId xmlns:a16="http://schemas.microsoft.com/office/drawing/2014/main" xmlns="" id="{213A54F3-15FA-4C8F-8ABF-CE77E721965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162" name="Group 161">
            <a:extLst>
              <a:ext uri="{FF2B5EF4-FFF2-40B4-BE49-F238E27FC236}">
                <a16:creationId xmlns:a16="http://schemas.microsoft.com/office/drawing/2014/main" xmlns="" id="{5F8A7F7F-DD1A-4F41-98AC-B9CE2A620CDC}"/>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600108" y="1699589"/>
            <a:ext cx="2755857" cy="3470421"/>
            <a:chOff x="697883" y="1816768"/>
            <a:chExt cx="3674476" cy="3470421"/>
          </a:xfrm>
        </p:grpSpPr>
        <p:sp>
          <p:nvSpPr>
            <p:cNvPr id="163" name="Rectangle 162">
              <a:extLst>
                <a:ext uri="{FF2B5EF4-FFF2-40B4-BE49-F238E27FC236}">
                  <a16:creationId xmlns:a16="http://schemas.microsoft.com/office/drawing/2014/main" xmlns="" id="{CEF47228-EB7C-4EBA-BE01-DA6CB241028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4" name="Isosceles Triangle 22">
              <a:extLst>
                <a:ext uri="{FF2B5EF4-FFF2-40B4-BE49-F238E27FC236}">
                  <a16:creationId xmlns:a16="http://schemas.microsoft.com/office/drawing/2014/main" xmlns="" id="{3D2FD25A-EFFD-4F5C-9258-981F5907DE2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5" name="Rectangle 164">
              <a:extLst>
                <a:ext uri="{FF2B5EF4-FFF2-40B4-BE49-F238E27FC236}">
                  <a16:creationId xmlns:a16="http://schemas.microsoft.com/office/drawing/2014/main" xmlns="" id="{DCF573BC-A06F-4036-A3A8-9D07DDE6225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38920" name="Rectangle 6"/>
          <p:cNvSpPr>
            <a:spLocks noGrp="1" noChangeArrowheads="1"/>
          </p:cNvSpPr>
          <p:nvPr>
            <p:ph type="title"/>
          </p:nvPr>
        </p:nvSpPr>
        <p:spPr>
          <a:xfrm>
            <a:off x="678657" y="2415322"/>
            <a:ext cx="2588798" cy="2399869"/>
          </a:xfrm>
        </p:spPr>
        <p:txBody>
          <a:bodyPr>
            <a:normAutofit/>
          </a:bodyPr>
          <a:lstStyle/>
          <a:p>
            <a:pPr algn="ctr" eaLnBrk="1" fontAlgn="auto" hangingPunct="1">
              <a:spcAft>
                <a:spcPts val="0"/>
              </a:spcAft>
              <a:defRPr/>
            </a:pPr>
            <a:r>
              <a:rPr lang="en-US" sz="3500" dirty="0">
                <a:solidFill>
                  <a:srgbClr val="FFFFFF"/>
                </a:solidFill>
              </a:rPr>
              <a:t>Crime </a:t>
            </a:r>
          </a:p>
        </p:txBody>
      </p:sp>
      <p:sp>
        <p:nvSpPr>
          <p:cNvPr id="39940" name="Slide Number Placeholder 3"/>
          <p:cNvSpPr>
            <a:spLocks noGrp="1"/>
          </p:cNvSpPr>
          <p:nvPr>
            <p:ph type="sldNum" sz="quarter" idx="12"/>
          </p:nvPr>
        </p:nvSpPr>
        <p:spPr bwMode="auto">
          <a:xfrm>
            <a:off x="7852410" y="320040"/>
            <a:ext cx="685800" cy="32004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nchorCtr="0" compatLnSpc="1">
            <a:prstTxWarp prst="textNoShape">
              <a:avLst/>
            </a:prstTxWarp>
            <a:normAutofit/>
          </a:bodyPr>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algn="r" eaLnBrk="1" hangingPunct="1">
              <a:spcAft>
                <a:spcPts val="600"/>
              </a:spcAft>
            </a:pPr>
            <a:fld id="{7B63C27D-5EC3-49DB-9029-4059D6E9F864}" type="slidenum">
              <a:rPr lang="en-US" sz="1000">
                <a:solidFill>
                  <a:schemeClr val="tx1">
                    <a:lumMod val="50000"/>
                    <a:lumOff val="50000"/>
                  </a:schemeClr>
                </a:solidFill>
                <a:latin typeface="Times New Roman" pitchFamily="18" charset="0"/>
                <a:cs typeface="Times New Roman" pitchFamily="18" charset="0"/>
                <a:sym typeface="Times New Roman" pitchFamily="18" charset="0"/>
              </a:rPr>
              <a:pPr algn="r" eaLnBrk="1" hangingPunct="1">
                <a:spcAft>
                  <a:spcPts val="600"/>
                </a:spcAft>
              </a:pPr>
              <a:t>20</a:t>
            </a:fld>
            <a:endParaRPr lang="en-US" sz="1000">
              <a:solidFill>
                <a:schemeClr val="tx1">
                  <a:lumMod val="50000"/>
                  <a:lumOff val="50000"/>
                </a:schemeClr>
              </a:solidFill>
              <a:latin typeface="Times New Roman" pitchFamily="18" charset="0"/>
              <a:cs typeface="Times New Roman" pitchFamily="18" charset="0"/>
              <a:sym typeface="Times New Roman" pitchFamily="18" charset="0"/>
            </a:endParaRPr>
          </a:p>
        </p:txBody>
      </p:sp>
      <p:sp>
        <p:nvSpPr>
          <p:cNvPr id="41987" name="Rectangle 7"/>
          <p:cNvSpPr>
            <a:spLocks noGrp="1" noChangeArrowheads="1"/>
          </p:cNvSpPr>
          <p:nvPr>
            <p:ph idx="1"/>
          </p:nvPr>
        </p:nvSpPr>
        <p:spPr>
          <a:xfrm>
            <a:off x="3840480" y="804672"/>
            <a:ext cx="4711446" cy="5248656"/>
          </a:xfrm>
        </p:spPr>
        <p:txBody>
          <a:bodyPr anchor="ctr">
            <a:normAutofit/>
          </a:bodyPr>
          <a:lstStyle/>
          <a:p>
            <a:pPr marL="68262" indent="0" eaLnBrk="1" hangingPunct="1">
              <a:buSzPct val="99000"/>
              <a:buNone/>
              <a:defRPr/>
            </a:pPr>
            <a:r>
              <a:rPr lang="en-US" sz="1700" dirty="0"/>
              <a:t>Crime</a:t>
            </a:r>
          </a:p>
          <a:p>
            <a:pPr lvl="1" eaLnBrk="1" hangingPunct="1">
              <a:buFont typeface="Arial" charset="0"/>
              <a:buChar char="•"/>
              <a:defRPr/>
            </a:pPr>
            <a:r>
              <a:rPr lang="en-US" sz="1700" dirty="0"/>
              <a:t>Tourism lends itself to being a ‘scapegoat’ for other ills in society, since the tourism crimes are highly </a:t>
            </a:r>
            <a:r>
              <a:rPr lang="en-US" sz="1700" dirty="0" err="1"/>
              <a:t>publicised</a:t>
            </a:r>
            <a:endParaRPr lang="en-US" sz="1700" dirty="0"/>
          </a:p>
          <a:p>
            <a:pPr lvl="1" eaLnBrk="1" hangingPunct="1">
              <a:buFont typeface="Arial" charset="0"/>
              <a:buChar char="•"/>
              <a:defRPr/>
            </a:pPr>
            <a:endParaRPr lang="en-US" sz="1700" dirty="0"/>
          </a:p>
          <a:p>
            <a:pPr lvl="1" eaLnBrk="1" hangingPunct="1">
              <a:buFont typeface="Arial" charset="0"/>
              <a:buChar char="•"/>
              <a:defRPr/>
            </a:pPr>
            <a:r>
              <a:rPr lang="en-US" sz="1700" dirty="0"/>
              <a:t>Tourism growth is usually accompanied by growth in residential population; hence, increases in crime may simply reflect the increases in population</a:t>
            </a:r>
          </a:p>
          <a:p>
            <a:pPr lvl="1" eaLnBrk="1" hangingPunct="1">
              <a:buFont typeface="Arial" charset="0"/>
              <a:buChar char="•"/>
              <a:defRPr/>
            </a:pPr>
            <a:endParaRPr lang="en-US" sz="1700" dirty="0"/>
          </a:p>
          <a:p>
            <a:pPr lvl="1" eaLnBrk="1" hangingPunct="1">
              <a:buFont typeface="Arial" charset="0"/>
              <a:buChar char="•"/>
              <a:defRPr/>
            </a:pPr>
            <a:r>
              <a:rPr lang="en-US" sz="1700" dirty="0"/>
              <a:t>Tourists can be particularly vulnerable to crime as they are unfamiliar with the local area and can stray into unsafe areas, are highly conspicuous, are in holiday mode, etc. </a:t>
            </a:r>
          </a:p>
        </p:txBody>
      </p:sp>
      <p:sp>
        <p:nvSpPr>
          <p:cNvPr id="39941" name="Text Box 8"/>
          <p:cNvSpPr txBox="1">
            <a:spLocks noChangeArrowheads="1"/>
          </p:cNvSpPr>
          <p:nvPr/>
        </p:nvSpPr>
        <p:spPr bwMode="auto">
          <a:xfrm>
            <a:off x="8763000" y="6629400"/>
            <a:ext cx="1524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b"/>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algn="r" eaLnBrk="1" hangingPunct="1">
              <a:spcAft>
                <a:spcPts val="600"/>
              </a:spcAft>
            </a:pPr>
            <a:fld id="{AEB5FDE7-6DA2-48DC-97CA-E3C11A74BF55}" type="slidenum">
              <a:rPr lang="en-US" sz="1400">
                <a:solidFill>
                  <a:schemeClr val="tx1"/>
                </a:solidFill>
                <a:latin typeface="Times New Roman" pitchFamily="18" charset="0"/>
                <a:cs typeface="Times New Roman" pitchFamily="18" charset="0"/>
                <a:sym typeface="Times New Roman" pitchFamily="18" charset="0"/>
              </a:rPr>
              <a:pPr algn="r" eaLnBrk="1" hangingPunct="1">
                <a:spcAft>
                  <a:spcPts val="600"/>
                </a:spcAft>
              </a:pPr>
              <a:t>20</a:t>
            </a:fld>
            <a:endParaRPr lang="en-US" sz="1400">
              <a:solidFill>
                <a:schemeClr val="tx1"/>
              </a:solidFill>
              <a:latin typeface="Times New Roman" pitchFamily="18" charset="0"/>
              <a:cs typeface="Times New Roman" pitchFamily="18" charset="0"/>
              <a:sym typeface="Times New Roman" pitchFamily="18" charset="0"/>
            </a:endParaRPr>
          </a:p>
        </p:txBody>
      </p:sp>
      <p:pic>
        <p:nvPicPr>
          <p:cNvPr id="33" name="Picture 3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87913" y="5727343"/>
            <a:ext cx="874192" cy="1137493"/>
          </a:xfrm>
          <a:prstGeom prst="rect">
            <a:avLst/>
          </a:prstGeom>
        </p:spPr>
      </p:pic>
      <p:pic>
        <p:nvPicPr>
          <p:cNvPr id="34" name="Picture 3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0921" y="6173238"/>
            <a:ext cx="791146" cy="691598"/>
          </a:xfrm>
          <a:prstGeom prst="rect">
            <a:avLst/>
          </a:prstGeom>
        </p:spPr>
      </p:pic>
      <p:sp>
        <p:nvSpPr>
          <p:cNvPr id="35" name="TextBox 34"/>
          <p:cNvSpPr txBox="1"/>
          <p:nvPr/>
        </p:nvSpPr>
        <p:spPr>
          <a:xfrm>
            <a:off x="1042067" y="6587837"/>
            <a:ext cx="4811061" cy="276999"/>
          </a:xfrm>
          <a:prstGeom prst="rect">
            <a:avLst/>
          </a:prstGeom>
          <a:noFill/>
        </p:spPr>
        <p:txBody>
          <a:bodyPr wrap="none" rtlCol="0">
            <a:spAutoFit/>
          </a:bodyPr>
          <a:lstStyle/>
          <a:p>
            <a:r>
              <a:rPr lang="en-US" sz="1200" dirty="0" smtClean="0"/>
              <a:t>© Alexandra</a:t>
            </a:r>
            <a:r>
              <a:rPr lang="en-US" sz="1200" baseline="0" dirty="0" smtClean="0"/>
              <a:t> Coghlan 2019 </a:t>
            </a:r>
            <a:r>
              <a:rPr lang="en-US" sz="1200" i="1" dirty="0" smtClean="0"/>
              <a:t>Introduction</a:t>
            </a:r>
            <a:r>
              <a:rPr lang="en-US" sz="1200" i="1" baseline="0" dirty="0" smtClean="0"/>
              <a:t> to Sustainable </a:t>
            </a:r>
            <a:r>
              <a:rPr lang="en-US" sz="1200" i="1" dirty="0" smtClean="0"/>
              <a:t>Tourism</a:t>
            </a:r>
            <a:endParaRPr lang="en-US" sz="1200" i="1" dirty="0"/>
          </a:p>
        </p:txBody>
      </p:sp>
    </p:spTree>
    <p:extLst>
      <p:ext uri="{BB962C8B-B14F-4D97-AF65-F5344CB8AC3E}">
        <p14:creationId xmlns:p14="http://schemas.microsoft.com/office/powerpoint/2010/main" val="1201090109"/>
      </p:ext>
    </p:extLst>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7" name="Rectangle 136">
            <a:extLst>
              <a:ext uri="{FF2B5EF4-FFF2-40B4-BE49-F238E27FC236}">
                <a16:creationId xmlns:a16="http://schemas.microsoft.com/office/drawing/2014/main" xmlns="" id="{15911E3A-C35B-4EF7-A355-B84E9A14AF4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
            <a:ext cx="9144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39" name="Group 138">
            <a:extLst>
              <a:ext uri="{FF2B5EF4-FFF2-40B4-BE49-F238E27FC236}">
                <a16:creationId xmlns:a16="http://schemas.microsoft.com/office/drawing/2014/main" xmlns="" id="{E21ADB3D-AD65-44B4-847D-5E90E90A5D16}"/>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313134" y="0"/>
            <a:ext cx="9438087" cy="6853238"/>
            <a:chOff x="-417513" y="0"/>
            <a:chExt cx="12584114" cy="6853238"/>
          </a:xfrm>
        </p:grpSpPr>
        <p:sp>
          <p:nvSpPr>
            <p:cNvPr id="140" name="Freeform 5">
              <a:extLst>
                <a:ext uri="{FF2B5EF4-FFF2-40B4-BE49-F238E27FC236}">
                  <a16:creationId xmlns:a16="http://schemas.microsoft.com/office/drawing/2014/main" xmlns="" id="{CF580C70-814C-4845-B645-919BFFBD16B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1" name="Freeform 6">
              <a:extLst>
                <a:ext uri="{FF2B5EF4-FFF2-40B4-BE49-F238E27FC236}">
                  <a16:creationId xmlns:a16="http://schemas.microsoft.com/office/drawing/2014/main" xmlns="" id="{34D7BF57-4CAA-45B2-9EF0-0AA1FCF70B1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2" name="Freeform 7">
              <a:extLst>
                <a:ext uri="{FF2B5EF4-FFF2-40B4-BE49-F238E27FC236}">
                  <a16:creationId xmlns:a16="http://schemas.microsoft.com/office/drawing/2014/main" xmlns="" id="{7886F306-C03A-40C6-8FD5-DCE3D4595D6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3" name="Freeform 8">
              <a:extLst>
                <a:ext uri="{FF2B5EF4-FFF2-40B4-BE49-F238E27FC236}">
                  <a16:creationId xmlns:a16="http://schemas.microsoft.com/office/drawing/2014/main" xmlns="" id="{2FDC9A36-C7C3-47D7-A64E-ED25C47EC70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44" name="Freeform 9">
              <a:extLst>
                <a:ext uri="{FF2B5EF4-FFF2-40B4-BE49-F238E27FC236}">
                  <a16:creationId xmlns:a16="http://schemas.microsoft.com/office/drawing/2014/main" xmlns="" id="{BB19BC37-158A-43DC-9A9E-E45CC71954D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45" name="Freeform 10">
              <a:extLst>
                <a:ext uri="{FF2B5EF4-FFF2-40B4-BE49-F238E27FC236}">
                  <a16:creationId xmlns:a16="http://schemas.microsoft.com/office/drawing/2014/main" xmlns="" id="{077654CC-108F-48D5-B5E9-437F164F52A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46" name="Freeform 11">
              <a:extLst>
                <a:ext uri="{FF2B5EF4-FFF2-40B4-BE49-F238E27FC236}">
                  <a16:creationId xmlns:a16="http://schemas.microsoft.com/office/drawing/2014/main" xmlns="" id="{A3CF3A63-1C1E-4E85-A78A-FDC16431E3A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7" name="Freeform 12">
              <a:extLst>
                <a:ext uri="{FF2B5EF4-FFF2-40B4-BE49-F238E27FC236}">
                  <a16:creationId xmlns:a16="http://schemas.microsoft.com/office/drawing/2014/main" xmlns="" id="{8740FC9A-72DD-4D9B-BA25-1CCED135240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8" name="Freeform 13">
              <a:extLst>
                <a:ext uri="{FF2B5EF4-FFF2-40B4-BE49-F238E27FC236}">
                  <a16:creationId xmlns:a16="http://schemas.microsoft.com/office/drawing/2014/main" xmlns="" id="{7FBF5743-F2AE-4D0D-BCD1-01F7686D012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9" name="Freeform 14">
              <a:extLst>
                <a:ext uri="{FF2B5EF4-FFF2-40B4-BE49-F238E27FC236}">
                  <a16:creationId xmlns:a16="http://schemas.microsoft.com/office/drawing/2014/main" xmlns="" id="{CED32316-D4F7-4795-BBE0-DEBB60E27CE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50" name="Freeform 15">
              <a:extLst>
                <a:ext uri="{FF2B5EF4-FFF2-40B4-BE49-F238E27FC236}">
                  <a16:creationId xmlns:a16="http://schemas.microsoft.com/office/drawing/2014/main" xmlns="" id="{583B23C9-B9B7-4E93-9538-CBE316F83FD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51" name="Freeform 16">
              <a:extLst>
                <a:ext uri="{FF2B5EF4-FFF2-40B4-BE49-F238E27FC236}">
                  <a16:creationId xmlns:a16="http://schemas.microsoft.com/office/drawing/2014/main" xmlns="" id="{5B144260-9F2C-4ADB-A37C-1CFB4B428B1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52" name="Freeform 17">
              <a:extLst>
                <a:ext uri="{FF2B5EF4-FFF2-40B4-BE49-F238E27FC236}">
                  <a16:creationId xmlns:a16="http://schemas.microsoft.com/office/drawing/2014/main" xmlns="" id="{53FF918D-79D3-4F55-A68C-0DD5880DABD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53" name="Freeform 18">
              <a:extLst>
                <a:ext uri="{FF2B5EF4-FFF2-40B4-BE49-F238E27FC236}">
                  <a16:creationId xmlns:a16="http://schemas.microsoft.com/office/drawing/2014/main" xmlns="" id="{B9FC1440-933F-44FE-8D77-4827DD0F99A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54" name="Freeform 19">
              <a:extLst>
                <a:ext uri="{FF2B5EF4-FFF2-40B4-BE49-F238E27FC236}">
                  <a16:creationId xmlns:a16="http://schemas.microsoft.com/office/drawing/2014/main" xmlns="" id="{0F67F308-A67C-4D2E-B081-59BB31D8EC5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55" name="Freeform 20">
              <a:extLst>
                <a:ext uri="{FF2B5EF4-FFF2-40B4-BE49-F238E27FC236}">
                  <a16:creationId xmlns:a16="http://schemas.microsoft.com/office/drawing/2014/main" xmlns="" id="{80112F01-90EB-4AEC-A39C-5C6875FFB99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56" name="Freeform 21">
              <a:extLst>
                <a:ext uri="{FF2B5EF4-FFF2-40B4-BE49-F238E27FC236}">
                  <a16:creationId xmlns:a16="http://schemas.microsoft.com/office/drawing/2014/main" xmlns="" id="{893F6B05-90EB-4C75-A0F0-C7247553BD8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157" name="Freeform 22">
              <a:extLst>
                <a:ext uri="{FF2B5EF4-FFF2-40B4-BE49-F238E27FC236}">
                  <a16:creationId xmlns:a16="http://schemas.microsoft.com/office/drawing/2014/main" xmlns="" id="{227B563B-E0C0-4D81-966D-B5E2DBAAE8B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58" name="Freeform 23">
              <a:extLst>
                <a:ext uri="{FF2B5EF4-FFF2-40B4-BE49-F238E27FC236}">
                  <a16:creationId xmlns:a16="http://schemas.microsoft.com/office/drawing/2014/main" xmlns="" id="{130DF93D-D1FF-477A-BDCE-C8B01C3B476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59" name="Freeform 24">
              <a:extLst>
                <a:ext uri="{FF2B5EF4-FFF2-40B4-BE49-F238E27FC236}">
                  <a16:creationId xmlns:a16="http://schemas.microsoft.com/office/drawing/2014/main" xmlns="" id="{44ED67A1-C6FE-4AC8-8473-11DAC03DCD3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60" name="Freeform 25">
              <a:extLst>
                <a:ext uri="{FF2B5EF4-FFF2-40B4-BE49-F238E27FC236}">
                  <a16:creationId xmlns:a16="http://schemas.microsoft.com/office/drawing/2014/main" xmlns="" id="{213A54F3-15FA-4C8F-8ABF-CE77E721965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162" name="Group 161">
            <a:extLst>
              <a:ext uri="{FF2B5EF4-FFF2-40B4-BE49-F238E27FC236}">
                <a16:creationId xmlns:a16="http://schemas.microsoft.com/office/drawing/2014/main" xmlns="" id="{5F8A7F7F-DD1A-4F41-98AC-B9CE2A620CDC}"/>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600108" y="1699589"/>
            <a:ext cx="2755857" cy="3470421"/>
            <a:chOff x="697883" y="1816768"/>
            <a:chExt cx="3674476" cy="3470421"/>
          </a:xfrm>
        </p:grpSpPr>
        <p:sp>
          <p:nvSpPr>
            <p:cNvPr id="163" name="Rectangle 162">
              <a:extLst>
                <a:ext uri="{FF2B5EF4-FFF2-40B4-BE49-F238E27FC236}">
                  <a16:creationId xmlns:a16="http://schemas.microsoft.com/office/drawing/2014/main" xmlns="" id="{CEF47228-EB7C-4EBA-BE01-DA6CB241028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4" name="Isosceles Triangle 22">
              <a:extLst>
                <a:ext uri="{FF2B5EF4-FFF2-40B4-BE49-F238E27FC236}">
                  <a16:creationId xmlns:a16="http://schemas.microsoft.com/office/drawing/2014/main" xmlns="" id="{3D2FD25A-EFFD-4F5C-9258-981F5907DE2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5" name="Rectangle 164">
              <a:extLst>
                <a:ext uri="{FF2B5EF4-FFF2-40B4-BE49-F238E27FC236}">
                  <a16:creationId xmlns:a16="http://schemas.microsoft.com/office/drawing/2014/main" xmlns="" id="{DCF573BC-A06F-4036-A3A8-9D07DDE6225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38920" name="Rectangle 6"/>
          <p:cNvSpPr>
            <a:spLocks noGrp="1" noChangeArrowheads="1"/>
          </p:cNvSpPr>
          <p:nvPr>
            <p:ph type="title"/>
          </p:nvPr>
        </p:nvSpPr>
        <p:spPr>
          <a:xfrm>
            <a:off x="678657" y="2415322"/>
            <a:ext cx="2588798" cy="2399869"/>
          </a:xfrm>
        </p:spPr>
        <p:txBody>
          <a:bodyPr>
            <a:normAutofit/>
          </a:bodyPr>
          <a:lstStyle/>
          <a:p>
            <a:pPr algn="ctr" eaLnBrk="1" fontAlgn="auto" hangingPunct="1">
              <a:spcAft>
                <a:spcPts val="0"/>
              </a:spcAft>
              <a:defRPr/>
            </a:pPr>
            <a:r>
              <a:rPr lang="en-US" sz="3500" dirty="0">
                <a:solidFill>
                  <a:srgbClr val="FFFFFF"/>
                </a:solidFill>
              </a:rPr>
              <a:t>Local irritation  </a:t>
            </a:r>
          </a:p>
        </p:txBody>
      </p:sp>
      <p:sp>
        <p:nvSpPr>
          <p:cNvPr id="39940" name="Slide Number Placeholder 3"/>
          <p:cNvSpPr>
            <a:spLocks noGrp="1"/>
          </p:cNvSpPr>
          <p:nvPr>
            <p:ph type="sldNum" sz="quarter" idx="12"/>
          </p:nvPr>
        </p:nvSpPr>
        <p:spPr bwMode="auto">
          <a:xfrm>
            <a:off x="7852410" y="320040"/>
            <a:ext cx="685800" cy="32004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nchorCtr="0" compatLnSpc="1">
            <a:prstTxWarp prst="textNoShape">
              <a:avLst/>
            </a:prstTxWarp>
            <a:normAutofit/>
          </a:bodyPr>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algn="r" eaLnBrk="1" hangingPunct="1">
              <a:spcAft>
                <a:spcPts val="600"/>
              </a:spcAft>
            </a:pPr>
            <a:fld id="{7B63C27D-5EC3-49DB-9029-4059D6E9F864}" type="slidenum">
              <a:rPr lang="en-US" sz="1000">
                <a:solidFill>
                  <a:schemeClr val="tx1">
                    <a:lumMod val="50000"/>
                    <a:lumOff val="50000"/>
                  </a:schemeClr>
                </a:solidFill>
                <a:latin typeface="Times New Roman" pitchFamily="18" charset="0"/>
                <a:cs typeface="Times New Roman" pitchFamily="18" charset="0"/>
                <a:sym typeface="Times New Roman" pitchFamily="18" charset="0"/>
              </a:rPr>
              <a:pPr algn="r" eaLnBrk="1" hangingPunct="1">
                <a:spcAft>
                  <a:spcPts val="600"/>
                </a:spcAft>
              </a:pPr>
              <a:t>21</a:t>
            </a:fld>
            <a:endParaRPr lang="en-US" sz="1000">
              <a:solidFill>
                <a:schemeClr val="tx1">
                  <a:lumMod val="50000"/>
                  <a:lumOff val="50000"/>
                </a:schemeClr>
              </a:solidFill>
              <a:latin typeface="Times New Roman" pitchFamily="18" charset="0"/>
              <a:cs typeface="Times New Roman" pitchFamily="18" charset="0"/>
              <a:sym typeface="Times New Roman" pitchFamily="18" charset="0"/>
            </a:endParaRPr>
          </a:p>
        </p:txBody>
      </p:sp>
      <p:sp>
        <p:nvSpPr>
          <p:cNvPr id="41987" name="Rectangle 7"/>
          <p:cNvSpPr>
            <a:spLocks noGrp="1" noChangeArrowheads="1"/>
          </p:cNvSpPr>
          <p:nvPr>
            <p:ph idx="1"/>
          </p:nvPr>
        </p:nvSpPr>
        <p:spPr>
          <a:xfrm>
            <a:off x="3745040" y="1667649"/>
            <a:ext cx="4711446" cy="3740964"/>
          </a:xfrm>
        </p:spPr>
        <p:txBody>
          <a:bodyPr anchor="ctr">
            <a:normAutofit fontScale="92500" lnSpcReduction="10000"/>
          </a:bodyPr>
          <a:lstStyle/>
          <a:p>
            <a:pPr marL="68262" indent="0" eaLnBrk="1" hangingPunct="1">
              <a:buSzPct val="99000"/>
              <a:buNone/>
              <a:defRPr/>
            </a:pPr>
            <a:r>
              <a:rPr lang="en-US" sz="1700" dirty="0" err="1"/>
              <a:t>Doxey</a:t>
            </a:r>
            <a:r>
              <a:rPr lang="en-US" sz="1700" dirty="0"/>
              <a:t> </a:t>
            </a:r>
            <a:r>
              <a:rPr lang="en-US" sz="1700" dirty="0" err="1"/>
              <a:t>Irridex</a:t>
            </a:r>
            <a:r>
              <a:rPr lang="en-US" sz="1700" dirty="0"/>
              <a:t> model suggests that the impacts will change over time </a:t>
            </a:r>
          </a:p>
          <a:p>
            <a:pPr marL="68262" indent="0" eaLnBrk="1" hangingPunct="1">
              <a:buSzPct val="99000"/>
              <a:buNone/>
              <a:defRPr/>
            </a:pPr>
            <a:endParaRPr lang="en-US" sz="1700" dirty="0"/>
          </a:p>
          <a:p>
            <a:pPr marL="68262" indent="0" eaLnBrk="1" hangingPunct="1">
              <a:buSzPct val="99000"/>
              <a:buNone/>
              <a:defRPr/>
            </a:pPr>
            <a:endParaRPr lang="en-US" sz="1700" dirty="0"/>
          </a:p>
          <a:p>
            <a:pPr marL="68262" indent="0" eaLnBrk="1" hangingPunct="1">
              <a:buSzPct val="99000"/>
              <a:buNone/>
              <a:defRPr/>
            </a:pPr>
            <a:endParaRPr lang="en-US" sz="1700" dirty="0"/>
          </a:p>
          <a:p>
            <a:pPr marL="68262" indent="0" eaLnBrk="1" hangingPunct="1">
              <a:buSzPct val="99000"/>
              <a:buNone/>
              <a:defRPr/>
            </a:pPr>
            <a:endParaRPr lang="en-US" sz="1700" dirty="0"/>
          </a:p>
          <a:p>
            <a:pPr marL="68262" indent="0" eaLnBrk="1" hangingPunct="1">
              <a:buSzPct val="99000"/>
              <a:buNone/>
              <a:defRPr/>
            </a:pPr>
            <a:endParaRPr lang="en-US" sz="1700" dirty="0"/>
          </a:p>
          <a:p>
            <a:pPr marL="68262" indent="0" eaLnBrk="1" hangingPunct="1">
              <a:buSzPct val="99000"/>
              <a:buNone/>
              <a:defRPr/>
            </a:pPr>
            <a:endParaRPr lang="en-US" sz="1700" dirty="0"/>
          </a:p>
          <a:p>
            <a:pPr marL="68262" indent="0" eaLnBrk="1" hangingPunct="1">
              <a:buSzPct val="99000"/>
              <a:buNone/>
              <a:defRPr/>
            </a:pPr>
            <a:endParaRPr lang="en-US" sz="1700" dirty="0"/>
          </a:p>
          <a:p>
            <a:pPr marL="68262" indent="0" eaLnBrk="1" hangingPunct="1">
              <a:buSzPct val="99000"/>
              <a:buNone/>
              <a:defRPr/>
            </a:pPr>
            <a:endParaRPr lang="en-US" sz="1700" dirty="0"/>
          </a:p>
          <a:p>
            <a:pPr marL="68262" indent="0" eaLnBrk="1" hangingPunct="1">
              <a:buSzPct val="99000"/>
              <a:buNone/>
              <a:defRPr/>
            </a:pPr>
            <a:r>
              <a:rPr lang="en-US" sz="1700" dirty="0"/>
              <a:t>A “paradox of resentment” may also exist where limiting contact with tourists limits opportunities from tourism, but unlimited contact can drive the </a:t>
            </a:r>
            <a:r>
              <a:rPr lang="en-US" sz="1700" dirty="0" err="1"/>
              <a:t>irridex</a:t>
            </a:r>
            <a:r>
              <a:rPr lang="en-US" sz="1700" dirty="0"/>
              <a:t> factor</a:t>
            </a:r>
          </a:p>
          <a:p>
            <a:pPr marL="68262" indent="0" eaLnBrk="1" hangingPunct="1">
              <a:buSzPct val="99000"/>
              <a:buNone/>
              <a:defRPr/>
            </a:pPr>
            <a:endParaRPr lang="en-US" sz="1700" dirty="0"/>
          </a:p>
          <a:p>
            <a:pPr lvl="1" eaLnBrk="1" hangingPunct="1">
              <a:buFont typeface="Arial" charset="0"/>
              <a:buChar char="•"/>
              <a:defRPr/>
            </a:pPr>
            <a:endParaRPr lang="en-US" sz="1700" dirty="0"/>
          </a:p>
        </p:txBody>
      </p:sp>
      <p:sp>
        <p:nvSpPr>
          <p:cNvPr id="39941" name="Text Box 8"/>
          <p:cNvSpPr txBox="1">
            <a:spLocks noChangeArrowheads="1"/>
          </p:cNvSpPr>
          <p:nvPr/>
        </p:nvSpPr>
        <p:spPr bwMode="auto">
          <a:xfrm>
            <a:off x="8763000" y="6629400"/>
            <a:ext cx="1524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b"/>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algn="r" eaLnBrk="1" hangingPunct="1">
              <a:spcAft>
                <a:spcPts val="600"/>
              </a:spcAft>
            </a:pPr>
            <a:fld id="{AEB5FDE7-6DA2-48DC-97CA-E3C11A74BF55}" type="slidenum">
              <a:rPr lang="en-US" sz="1400">
                <a:solidFill>
                  <a:schemeClr val="tx1"/>
                </a:solidFill>
                <a:latin typeface="Times New Roman" pitchFamily="18" charset="0"/>
                <a:cs typeface="Times New Roman" pitchFamily="18" charset="0"/>
                <a:sym typeface="Times New Roman" pitchFamily="18" charset="0"/>
              </a:rPr>
              <a:pPr algn="r" eaLnBrk="1" hangingPunct="1">
                <a:spcAft>
                  <a:spcPts val="600"/>
                </a:spcAft>
              </a:pPr>
              <a:t>21</a:t>
            </a:fld>
            <a:endParaRPr lang="en-US" sz="1400">
              <a:solidFill>
                <a:schemeClr val="tx1"/>
              </a:solidFill>
              <a:latin typeface="Times New Roman" pitchFamily="18" charset="0"/>
              <a:cs typeface="Times New Roman" pitchFamily="18" charset="0"/>
              <a:sym typeface="Times New Roman" pitchFamily="18" charset="0"/>
            </a:endParaRPr>
          </a:p>
        </p:txBody>
      </p:sp>
      <p:pic>
        <p:nvPicPr>
          <p:cNvPr id="2" name="Picture 1">
            <a:extLst>
              <a:ext uri="{FF2B5EF4-FFF2-40B4-BE49-F238E27FC236}">
                <a16:creationId xmlns:a16="http://schemas.microsoft.com/office/drawing/2014/main" xmlns="" id="{25C9598B-6FD4-4954-8965-F43299986E5E}"/>
              </a:ext>
            </a:extLst>
          </p:cNvPr>
          <p:cNvPicPr>
            <a:picLocks noChangeAspect="1"/>
          </p:cNvPicPr>
          <p:nvPr/>
        </p:nvPicPr>
        <p:blipFill>
          <a:blip r:embed="rId2"/>
          <a:stretch>
            <a:fillRect/>
          </a:stretch>
        </p:blipFill>
        <p:spPr>
          <a:xfrm>
            <a:off x="4094223" y="2402850"/>
            <a:ext cx="3587502" cy="1610975"/>
          </a:xfrm>
          <a:prstGeom prst="rect">
            <a:avLst/>
          </a:prstGeom>
        </p:spPr>
      </p:pic>
      <p:pic>
        <p:nvPicPr>
          <p:cNvPr id="34" name="Picture 3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69042" y="5715195"/>
            <a:ext cx="874192" cy="1137493"/>
          </a:xfrm>
          <a:prstGeom prst="rect">
            <a:avLst/>
          </a:prstGeom>
        </p:spPr>
      </p:pic>
      <p:pic>
        <p:nvPicPr>
          <p:cNvPr id="35" name="Picture 3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2050" y="6161090"/>
            <a:ext cx="791146" cy="691598"/>
          </a:xfrm>
          <a:prstGeom prst="rect">
            <a:avLst/>
          </a:prstGeom>
        </p:spPr>
      </p:pic>
      <p:sp>
        <p:nvSpPr>
          <p:cNvPr id="36" name="TextBox 35"/>
          <p:cNvSpPr txBox="1"/>
          <p:nvPr/>
        </p:nvSpPr>
        <p:spPr>
          <a:xfrm>
            <a:off x="1023196" y="6575689"/>
            <a:ext cx="4811061" cy="276999"/>
          </a:xfrm>
          <a:prstGeom prst="rect">
            <a:avLst/>
          </a:prstGeom>
          <a:noFill/>
        </p:spPr>
        <p:txBody>
          <a:bodyPr wrap="none" rtlCol="0">
            <a:spAutoFit/>
          </a:bodyPr>
          <a:lstStyle/>
          <a:p>
            <a:r>
              <a:rPr lang="en-US" sz="1200" dirty="0" smtClean="0"/>
              <a:t>© Alexandra</a:t>
            </a:r>
            <a:r>
              <a:rPr lang="en-US" sz="1200" baseline="0" dirty="0" smtClean="0"/>
              <a:t> Coghlan 2019 </a:t>
            </a:r>
            <a:r>
              <a:rPr lang="en-US" sz="1200" i="1" dirty="0" smtClean="0"/>
              <a:t>Introduction</a:t>
            </a:r>
            <a:r>
              <a:rPr lang="en-US" sz="1200" i="1" baseline="0" dirty="0" smtClean="0"/>
              <a:t> to Sustainable </a:t>
            </a:r>
            <a:r>
              <a:rPr lang="en-US" sz="1200" i="1" dirty="0" smtClean="0"/>
              <a:t>Tourism</a:t>
            </a:r>
            <a:endParaRPr lang="en-US" sz="1200" i="1" dirty="0"/>
          </a:p>
        </p:txBody>
      </p:sp>
    </p:spTree>
    <p:extLst>
      <p:ext uri="{BB962C8B-B14F-4D97-AF65-F5344CB8AC3E}">
        <p14:creationId xmlns:p14="http://schemas.microsoft.com/office/powerpoint/2010/main" val="735669765"/>
      </p:ext>
    </p:extLst>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8" name="Rectangle 137">
            <a:extLst>
              <a:ext uri="{FF2B5EF4-FFF2-40B4-BE49-F238E27FC236}">
                <a16:creationId xmlns:a16="http://schemas.microsoft.com/office/drawing/2014/main" xmlns="" id="{AFA67CD3-AB4E-4A7A-BEB8-53C445D8C44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860045"/>
            <a:ext cx="4694659" cy="573405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41" name="Picture 140">
            <a:extLst>
              <a:ext uri="{FF2B5EF4-FFF2-40B4-BE49-F238E27FC236}">
                <a16:creationId xmlns:a16="http://schemas.microsoft.com/office/drawing/2014/main" xmlns="" id="{07CF545F-9C2E-4446-97CD-AD92990C2B68}"/>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3">
            <a:extLst>
              <a:ext uri="{28A0092B-C50C-407E-A947-70E740481C1C}">
                <a14:useLocalDpi xmlns:a14="http://schemas.microsoft.com/office/drawing/2010/main" val="0"/>
              </a:ext>
            </a:extLst>
          </a:blip>
          <a:srcRect r="10299"/>
          <a:stretch/>
        </p:blipFill>
        <p:spPr>
          <a:xfrm>
            <a:off x="-1" y="857250"/>
            <a:ext cx="9144001" cy="5734050"/>
          </a:xfrm>
          <a:prstGeom prst="rect">
            <a:avLst/>
          </a:prstGeom>
        </p:spPr>
      </p:pic>
      <p:sp>
        <p:nvSpPr>
          <p:cNvPr id="15368" name="Rectangle 6"/>
          <p:cNvSpPr>
            <a:spLocks noGrp="1" noChangeArrowheads="1"/>
          </p:cNvSpPr>
          <p:nvPr>
            <p:ph type="title"/>
          </p:nvPr>
        </p:nvSpPr>
        <p:spPr>
          <a:xfrm>
            <a:off x="4570578" y="1257300"/>
            <a:ext cx="3988849" cy="1381125"/>
          </a:xfrm>
        </p:spPr>
        <p:txBody>
          <a:bodyPr>
            <a:normAutofit/>
          </a:bodyPr>
          <a:lstStyle/>
          <a:p>
            <a:pPr eaLnBrk="1" fontAlgn="auto" hangingPunct="1">
              <a:spcAft>
                <a:spcPts val="0"/>
              </a:spcAft>
              <a:defRPr/>
            </a:pPr>
            <a:r>
              <a:rPr lang="en-US" dirty="0">
                <a:solidFill>
                  <a:srgbClr val="000000"/>
                </a:solidFill>
              </a:rPr>
              <a:t>Socio-cultural Benefits</a:t>
            </a:r>
          </a:p>
        </p:txBody>
      </p:sp>
      <p:sp>
        <p:nvSpPr>
          <p:cNvPr id="142" name="Freeform 62">
            <a:extLst>
              <a:ext uri="{FF2B5EF4-FFF2-40B4-BE49-F238E27FC236}">
                <a16:creationId xmlns:a16="http://schemas.microsoft.com/office/drawing/2014/main" xmlns="" id="{339C8D78-A644-462F-B674-F440635E535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9525" y="1468363"/>
            <a:ext cx="4180922" cy="4515805"/>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85000"/>
                  </a:schemeClr>
                </a:gs>
                <a:gs pos="100000">
                  <a:schemeClr val="bg2">
                    <a:lumMod val="8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pic>
        <p:nvPicPr>
          <p:cNvPr id="140" name="Graphic 139" descr="Group success">
            <a:extLst>
              <a:ext uri="{FF2B5EF4-FFF2-40B4-BE49-F238E27FC236}">
                <a16:creationId xmlns:a16="http://schemas.microsoft.com/office/drawing/2014/main" xmlns="" id="{E02A6CCD-00D0-4A46-A955-AFAF2E9EC3A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339490" y="2079067"/>
            <a:ext cx="3026740" cy="3026740"/>
          </a:xfrm>
          <a:prstGeom prst="rect">
            <a:avLst/>
          </a:prstGeom>
        </p:spPr>
      </p:pic>
      <p:sp>
        <p:nvSpPr>
          <p:cNvPr id="18435" name="Rectangle 7"/>
          <p:cNvSpPr>
            <a:spLocks noGrp="1" noChangeArrowheads="1"/>
          </p:cNvSpPr>
          <p:nvPr>
            <p:ph idx="1"/>
          </p:nvPr>
        </p:nvSpPr>
        <p:spPr>
          <a:xfrm>
            <a:off x="4570579" y="2947260"/>
            <a:ext cx="4003614" cy="2927188"/>
          </a:xfrm>
        </p:spPr>
        <p:txBody>
          <a:bodyPr anchor="ctr">
            <a:normAutofit/>
          </a:bodyPr>
          <a:lstStyle/>
          <a:p>
            <a:pPr marL="342900" indent="-342900">
              <a:spcBef>
                <a:spcPts val="1000"/>
              </a:spcBef>
              <a:buFont typeface="+mj-lt"/>
              <a:buAutoNum type="arabicPeriod"/>
            </a:pPr>
            <a:r>
              <a:rPr lang="en-US" sz="1500" dirty="0">
                <a:solidFill>
                  <a:srgbClr val="000000"/>
                </a:solidFill>
              </a:rPr>
              <a:t>Cultural preservation</a:t>
            </a:r>
          </a:p>
          <a:p>
            <a:pPr marL="342900" indent="-342900">
              <a:spcBef>
                <a:spcPts val="1000"/>
              </a:spcBef>
              <a:buFont typeface="+mj-lt"/>
              <a:buAutoNum type="arabicPeriod"/>
            </a:pPr>
            <a:r>
              <a:rPr lang="en-US" sz="1500" dirty="0">
                <a:solidFill>
                  <a:srgbClr val="000000"/>
                </a:solidFill>
              </a:rPr>
              <a:t>Cultural </a:t>
            </a:r>
          </a:p>
        </p:txBody>
      </p:sp>
      <p:sp>
        <p:nvSpPr>
          <p:cNvPr id="14340" name="Slide Number Placeholder 3"/>
          <p:cNvSpPr>
            <a:spLocks noGrp="1"/>
          </p:cNvSpPr>
          <p:nvPr>
            <p:ph type="sldNum" sz="quarter" idx="12"/>
          </p:nvPr>
        </p:nvSpPr>
        <p:spPr bwMode="auto">
          <a:xfrm>
            <a:off x="8267450" y="6372752"/>
            <a:ext cx="428046" cy="235550"/>
          </a:xfrm>
          <a:prstGeom prst="ellipse">
            <a:avLst/>
          </a:prstGeom>
          <a:extLst/>
        </p:spPr>
        <p:txBody>
          <a:bodyPr numCol="1" anchorCtr="0" compatLnSpc="1">
            <a:prstTxWarp prst="textNoShape">
              <a:avLst/>
            </a:prstTxWarp>
            <a:normAutofit/>
          </a:bodyPr>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eaLnBrk="1" hangingPunct="1">
              <a:lnSpc>
                <a:spcPct val="90000"/>
              </a:lnSpc>
              <a:spcAft>
                <a:spcPts val="600"/>
              </a:spcAft>
            </a:pPr>
            <a:fld id="{4161CE67-63E5-4140-A31B-9BD94D06DA25}" type="slidenum">
              <a:rPr lang="en-US" sz="500">
                <a:solidFill>
                  <a:srgbClr val="898989"/>
                </a:solidFill>
                <a:latin typeface="Times New Roman" pitchFamily="18" charset="0"/>
                <a:cs typeface="Times New Roman" pitchFamily="18" charset="0"/>
                <a:sym typeface="Times New Roman" pitchFamily="18" charset="0"/>
              </a:rPr>
              <a:pPr eaLnBrk="1" hangingPunct="1">
                <a:lnSpc>
                  <a:spcPct val="90000"/>
                </a:lnSpc>
                <a:spcAft>
                  <a:spcPts val="600"/>
                </a:spcAft>
              </a:pPr>
              <a:t>22</a:t>
            </a:fld>
            <a:endParaRPr lang="en-US" sz="500">
              <a:solidFill>
                <a:srgbClr val="898989"/>
              </a:solidFill>
              <a:latin typeface="Times New Roman" pitchFamily="18" charset="0"/>
              <a:cs typeface="Times New Roman" pitchFamily="18" charset="0"/>
              <a:sym typeface="Times New Roman" pitchFamily="18" charset="0"/>
            </a:endParaRPr>
          </a:p>
        </p:txBody>
      </p:sp>
      <p:sp>
        <p:nvSpPr>
          <p:cNvPr id="14341" name="Text Box 8"/>
          <p:cNvSpPr txBox="1">
            <a:spLocks noChangeArrowheads="1"/>
          </p:cNvSpPr>
          <p:nvPr/>
        </p:nvSpPr>
        <p:spPr bwMode="auto">
          <a:xfrm>
            <a:off x="8763000" y="6629400"/>
            <a:ext cx="1524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b"/>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algn="r" eaLnBrk="1" hangingPunct="1">
              <a:spcAft>
                <a:spcPts val="600"/>
              </a:spcAft>
            </a:pPr>
            <a:fld id="{1F8D86C6-0E5B-44D8-9432-DF0E8D419B90}" type="slidenum">
              <a:rPr lang="en-US" sz="1400">
                <a:solidFill>
                  <a:schemeClr val="tx1"/>
                </a:solidFill>
                <a:latin typeface="Times New Roman" pitchFamily="18" charset="0"/>
                <a:cs typeface="Times New Roman" pitchFamily="18" charset="0"/>
                <a:sym typeface="Times New Roman" pitchFamily="18" charset="0"/>
              </a:rPr>
              <a:pPr algn="r" eaLnBrk="1" hangingPunct="1">
                <a:spcAft>
                  <a:spcPts val="600"/>
                </a:spcAft>
              </a:pPr>
              <a:t>22</a:t>
            </a:fld>
            <a:endParaRPr lang="en-US" sz="1400">
              <a:solidFill>
                <a:schemeClr val="tx1"/>
              </a:solidFill>
              <a:latin typeface="Times New Roman" pitchFamily="18" charset="0"/>
              <a:cs typeface="Times New Roman" pitchFamily="18" charset="0"/>
              <a:sym typeface="Times New Roman" pitchFamily="18" charset="0"/>
            </a:endParaRPr>
          </a:p>
        </p:txBody>
      </p:sp>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246033" y="5720507"/>
            <a:ext cx="874192" cy="1137493"/>
          </a:xfrm>
          <a:prstGeom prst="rect">
            <a:avLst/>
          </a:prstGeom>
        </p:spPr>
      </p:pic>
      <p:pic>
        <p:nvPicPr>
          <p:cNvPr id="11" name="Picture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09041" y="6166402"/>
            <a:ext cx="791146" cy="691598"/>
          </a:xfrm>
          <a:prstGeom prst="rect">
            <a:avLst/>
          </a:prstGeom>
        </p:spPr>
      </p:pic>
      <p:sp>
        <p:nvSpPr>
          <p:cNvPr id="12" name="TextBox 11"/>
          <p:cNvSpPr txBox="1"/>
          <p:nvPr/>
        </p:nvSpPr>
        <p:spPr>
          <a:xfrm>
            <a:off x="1000187" y="6581001"/>
            <a:ext cx="4811061" cy="276999"/>
          </a:xfrm>
          <a:prstGeom prst="rect">
            <a:avLst/>
          </a:prstGeom>
          <a:noFill/>
        </p:spPr>
        <p:txBody>
          <a:bodyPr wrap="none" rtlCol="0">
            <a:spAutoFit/>
          </a:bodyPr>
          <a:lstStyle/>
          <a:p>
            <a:r>
              <a:rPr lang="en-US" sz="1200" dirty="0" smtClean="0"/>
              <a:t>© Alexandra</a:t>
            </a:r>
            <a:r>
              <a:rPr lang="en-US" sz="1200" baseline="0" dirty="0" smtClean="0"/>
              <a:t> Coghlan 2019 </a:t>
            </a:r>
            <a:r>
              <a:rPr lang="en-US" sz="1200" i="1" dirty="0" smtClean="0"/>
              <a:t>Introduction</a:t>
            </a:r>
            <a:r>
              <a:rPr lang="en-US" sz="1200" i="1" baseline="0" dirty="0" smtClean="0"/>
              <a:t> to Sustainable </a:t>
            </a:r>
            <a:r>
              <a:rPr lang="en-US" sz="1200" i="1" dirty="0" smtClean="0"/>
              <a:t>Tourism</a:t>
            </a:r>
            <a:endParaRPr lang="en-US" sz="1200" i="1" dirty="0"/>
          </a:p>
        </p:txBody>
      </p:sp>
    </p:spTree>
    <p:extLst>
      <p:ext uri="{BB962C8B-B14F-4D97-AF65-F5344CB8AC3E}">
        <p14:creationId xmlns:p14="http://schemas.microsoft.com/office/powerpoint/2010/main" val="2374759569"/>
      </p:ext>
    </p:extLst>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5" name="Rectangle 74">
            <a:extLst>
              <a:ext uri="{FF2B5EF4-FFF2-40B4-BE49-F238E27FC236}">
                <a16:creationId xmlns:a16="http://schemas.microsoft.com/office/drawing/2014/main" xmlns="" id="{15911E3A-C35B-4EF7-A355-B84E9A14AF4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
            <a:ext cx="9144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77" name="Group 76">
            <a:extLst>
              <a:ext uri="{FF2B5EF4-FFF2-40B4-BE49-F238E27FC236}">
                <a16:creationId xmlns:a16="http://schemas.microsoft.com/office/drawing/2014/main" xmlns="" id="{E21ADB3D-AD65-44B4-847D-5E90E90A5D16}"/>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313134" y="0"/>
            <a:ext cx="9438087" cy="6853238"/>
            <a:chOff x="-417513" y="0"/>
            <a:chExt cx="12584114" cy="6853238"/>
          </a:xfrm>
        </p:grpSpPr>
        <p:sp>
          <p:nvSpPr>
            <p:cNvPr id="78" name="Freeform 5">
              <a:extLst>
                <a:ext uri="{FF2B5EF4-FFF2-40B4-BE49-F238E27FC236}">
                  <a16:creationId xmlns:a16="http://schemas.microsoft.com/office/drawing/2014/main" xmlns="" id="{CF580C70-814C-4845-B645-919BFFBD16B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a:extLst>
                <a:ext uri="{FF2B5EF4-FFF2-40B4-BE49-F238E27FC236}">
                  <a16:creationId xmlns:a16="http://schemas.microsoft.com/office/drawing/2014/main" xmlns="" id="{34D7BF57-4CAA-45B2-9EF0-0AA1FCF70B1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a:extLst>
                <a:ext uri="{FF2B5EF4-FFF2-40B4-BE49-F238E27FC236}">
                  <a16:creationId xmlns:a16="http://schemas.microsoft.com/office/drawing/2014/main" xmlns="" id="{7886F306-C03A-40C6-8FD5-DCE3D4595D6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1" name="Freeform 8">
              <a:extLst>
                <a:ext uri="{FF2B5EF4-FFF2-40B4-BE49-F238E27FC236}">
                  <a16:creationId xmlns:a16="http://schemas.microsoft.com/office/drawing/2014/main" xmlns="" id="{2FDC9A36-C7C3-47D7-A64E-ED25C47EC70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9">
              <a:extLst>
                <a:ext uri="{FF2B5EF4-FFF2-40B4-BE49-F238E27FC236}">
                  <a16:creationId xmlns:a16="http://schemas.microsoft.com/office/drawing/2014/main" xmlns="" id="{BB19BC37-158A-43DC-9A9E-E45CC71954D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3" name="Freeform 10">
              <a:extLst>
                <a:ext uri="{FF2B5EF4-FFF2-40B4-BE49-F238E27FC236}">
                  <a16:creationId xmlns:a16="http://schemas.microsoft.com/office/drawing/2014/main" xmlns="" id="{077654CC-108F-48D5-B5E9-437F164F52A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11">
              <a:extLst>
                <a:ext uri="{FF2B5EF4-FFF2-40B4-BE49-F238E27FC236}">
                  <a16:creationId xmlns:a16="http://schemas.microsoft.com/office/drawing/2014/main" xmlns="" id="{A3CF3A63-1C1E-4E85-A78A-FDC16431E3A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a:extLst>
                <a:ext uri="{FF2B5EF4-FFF2-40B4-BE49-F238E27FC236}">
                  <a16:creationId xmlns:a16="http://schemas.microsoft.com/office/drawing/2014/main" xmlns="" id="{8740FC9A-72DD-4D9B-BA25-1CCED135240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a:extLst>
                <a:ext uri="{FF2B5EF4-FFF2-40B4-BE49-F238E27FC236}">
                  <a16:creationId xmlns:a16="http://schemas.microsoft.com/office/drawing/2014/main" xmlns="" id="{7FBF5743-F2AE-4D0D-BCD1-01F7686D012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4">
              <a:extLst>
                <a:ext uri="{FF2B5EF4-FFF2-40B4-BE49-F238E27FC236}">
                  <a16:creationId xmlns:a16="http://schemas.microsoft.com/office/drawing/2014/main" xmlns="" id="{CED32316-D4F7-4795-BBE0-DEBB60E27CE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5">
              <a:extLst>
                <a:ext uri="{FF2B5EF4-FFF2-40B4-BE49-F238E27FC236}">
                  <a16:creationId xmlns:a16="http://schemas.microsoft.com/office/drawing/2014/main" xmlns="" id="{583B23C9-B9B7-4E93-9538-CBE316F83FD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6">
              <a:extLst>
                <a:ext uri="{FF2B5EF4-FFF2-40B4-BE49-F238E27FC236}">
                  <a16:creationId xmlns:a16="http://schemas.microsoft.com/office/drawing/2014/main" xmlns="" id="{5B144260-9F2C-4ADB-A37C-1CFB4B428B1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7">
              <a:extLst>
                <a:ext uri="{FF2B5EF4-FFF2-40B4-BE49-F238E27FC236}">
                  <a16:creationId xmlns:a16="http://schemas.microsoft.com/office/drawing/2014/main" xmlns="" id="{53FF918D-79D3-4F55-A68C-0DD5880DABD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a:extLst>
                <a:ext uri="{FF2B5EF4-FFF2-40B4-BE49-F238E27FC236}">
                  <a16:creationId xmlns:a16="http://schemas.microsoft.com/office/drawing/2014/main" xmlns="" id="{B9FC1440-933F-44FE-8D77-4827DD0F99A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a:extLst>
                <a:ext uri="{FF2B5EF4-FFF2-40B4-BE49-F238E27FC236}">
                  <a16:creationId xmlns:a16="http://schemas.microsoft.com/office/drawing/2014/main" xmlns="" id="{0F67F308-A67C-4D2E-B081-59BB31D8EC5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a:extLst>
                <a:ext uri="{FF2B5EF4-FFF2-40B4-BE49-F238E27FC236}">
                  <a16:creationId xmlns:a16="http://schemas.microsoft.com/office/drawing/2014/main" xmlns="" id="{80112F01-90EB-4AEC-A39C-5C6875FFB99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4" name="Freeform 21">
              <a:extLst>
                <a:ext uri="{FF2B5EF4-FFF2-40B4-BE49-F238E27FC236}">
                  <a16:creationId xmlns:a16="http://schemas.microsoft.com/office/drawing/2014/main" xmlns="" id="{893F6B05-90EB-4C75-A0F0-C7247553BD8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5" name="Freeform 22">
              <a:extLst>
                <a:ext uri="{FF2B5EF4-FFF2-40B4-BE49-F238E27FC236}">
                  <a16:creationId xmlns:a16="http://schemas.microsoft.com/office/drawing/2014/main" xmlns="" id="{227B563B-E0C0-4D81-966D-B5E2DBAAE8B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3">
              <a:extLst>
                <a:ext uri="{FF2B5EF4-FFF2-40B4-BE49-F238E27FC236}">
                  <a16:creationId xmlns:a16="http://schemas.microsoft.com/office/drawing/2014/main" xmlns="" id="{130DF93D-D1FF-477A-BDCE-C8B01C3B476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4">
              <a:extLst>
                <a:ext uri="{FF2B5EF4-FFF2-40B4-BE49-F238E27FC236}">
                  <a16:creationId xmlns:a16="http://schemas.microsoft.com/office/drawing/2014/main" xmlns="" id="{44ED67A1-C6FE-4AC8-8473-11DAC03DCD3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5">
              <a:extLst>
                <a:ext uri="{FF2B5EF4-FFF2-40B4-BE49-F238E27FC236}">
                  <a16:creationId xmlns:a16="http://schemas.microsoft.com/office/drawing/2014/main" xmlns="" id="{213A54F3-15FA-4C8F-8ABF-CE77E721965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100" name="Group 99">
            <a:extLst>
              <a:ext uri="{FF2B5EF4-FFF2-40B4-BE49-F238E27FC236}">
                <a16:creationId xmlns:a16="http://schemas.microsoft.com/office/drawing/2014/main" xmlns="" id="{5F8A7F7F-DD1A-4F41-98AC-B9CE2A620CDC}"/>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600108" y="1699589"/>
            <a:ext cx="2755857" cy="3470421"/>
            <a:chOff x="697883" y="1816768"/>
            <a:chExt cx="3674476" cy="3470421"/>
          </a:xfrm>
        </p:grpSpPr>
        <p:sp>
          <p:nvSpPr>
            <p:cNvPr id="101" name="Rectangle 100">
              <a:extLst>
                <a:ext uri="{FF2B5EF4-FFF2-40B4-BE49-F238E27FC236}">
                  <a16:creationId xmlns:a16="http://schemas.microsoft.com/office/drawing/2014/main" xmlns="" id="{CEF47228-EB7C-4EBA-BE01-DA6CB241028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2" name="Isosceles Triangle 22">
              <a:extLst>
                <a:ext uri="{FF2B5EF4-FFF2-40B4-BE49-F238E27FC236}">
                  <a16:creationId xmlns:a16="http://schemas.microsoft.com/office/drawing/2014/main" xmlns="" id="{3D2FD25A-EFFD-4F5C-9258-981F5907DE2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3" name="Rectangle 102">
              <a:extLst>
                <a:ext uri="{FF2B5EF4-FFF2-40B4-BE49-F238E27FC236}">
                  <a16:creationId xmlns:a16="http://schemas.microsoft.com/office/drawing/2014/main" xmlns="" id="{DCF573BC-A06F-4036-A3A8-9D07DDE6225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31752" name="Rectangle 6"/>
          <p:cNvSpPr>
            <a:spLocks noGrp="1" noChangeArrowheads="1"/>
          </p:cNvSpPr>
          <p:nvPr>
            <p:ph type="title"/>
          </p:nvPr>
        </p:nvSpPr>
        <p:spPr>
          <a:xfrm>
            <a:off x="678657" y="2415322"/>
            <a:ext cx="2588798" cy="2399869"/>
          </a:xfrm>
        </p:spPr>
        <p:txBody>
          <a:bodyPr>
            <a:normAutofit/>
          </a:bodyPr>
          <a:lstStyle/>
          <a:p>
            <a:pPr algn="ctr" eaLnBrk="1" fontAlgn="auto" hangingPunct="1">
              <a:spcAft>
                <a:spcPts val="0"/>
              </a:spcAft>
              <a:defRPr/>
            </a:pPr>
            <a:r>
              <a:rPr lang="en-US" sz="3500">
                <a:solidFill>
                  <a:srgbClr val="FFFFFF"/>
                </a:solidFill>
              </a:rPr>
              <a:t>Social &amp; Cultural Benefits</a:t>
            </a:r>
          </a:p>
        </p:txBody>
      </p:sp>
      <p:sp>
        <p:nvSpPr>
          <p:cNvPr id="31748" name="Slide Number Placeholder 3"/>
          <p:cNvSpPr>
            <a:spLocks noGrp="1"/>
          </p:cNvSpPr>
          <p:nvPr>
            <p:ph type="sldNum" sz="quarter" idx="12"/>
          </p:nvPr>
        </p:nvSpPr>
        <p:spPr bwMode="auto">
          <a:xfrm>
            <a:off x="7852410" y="320040"/>
            <a:ext cx="685800" cy="32004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nchorCtr="0" compatLnSpc="1">
            <a:prstTxWarp prst="textNoShape">
              <a:avLst/>
            </a:prstTxWarp>
            <a:normAutofit/>
          </a:bodyPr>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algn="r" eaLnBrk="1" hangingPunct="1">
              <a:spcAft>
                <a:spcPts val="600"/>
              </a:spcAft>
            </a:pPr>
            <a:fld id="{1B6338CE-DD43-44D8-992C-008AFE743EC0}" type="slidenum">
              <a:rPr lang="en-US" sz="1000">
                <a:solidFill>
                  <a:schemeClr val="tx1">
                    <a:lumMod val="50000"/>
                    <a:lumOff val="50000"/>
                  </a:schemeClr>
                </a:solidFill>
                <a:latin typeface="Times New Roman" pitchFamily="18" charset="0"/>
                <a:cs typeface="Times New Roman" pitchFamily="18" charset="0"/>
                <a:sym typeface="Times New Roman" pitchFamily="18" charset="0"/>
              </a:rPr>
              <a:pPr algn="r" eaLnBrk="1" hangingPunct="1">
                <a:spcAft>
                  <a:spcPts val="600"/>
                </a:spcAft>
              </a:pPr>
              <a:t>23</a:t>
            </a:fld>
            <a:endParaRPr lang="en-US" sz="1000">
              <a:solidFill>
                <a:schemeClr val="tx1">
                  <a:lumMod val="50000"/>
                  <a:lumOff val="50000"/>
                </a:schemeClr>
              </a:solidFill>
              <a:latin typeface="Times New Roman" pitchFamily="18" charset="0"/>
              <a:cs typeface="Times New Roman" pitchFamily="18" charset="0"/>
              <a:sym typeface="Times New Roman" pitchFamily="18" charset="0"/>
            </a:endParaRPr>
          </a:p>
        </p:txBody>
      </p:sp>
      <p:sp>
        <p:nvSpPr>
          <p:cNvPr id="34819" name="Rectangle 7"/>
          <p:cNvSpPr>
            <a:spLocks noGrp="1" noChangeArrowheads="1"/>
          </p:cNvSpPr>
          <p:nvPr>
            <p:ph idx="1"/>
          </p:nvPr>
        </p:nvSpPr>
        <p:spPr>
          <a:xfrm>
            <a:off x="3840480" y="804672"/>
            <a:ext cx="4711446" cy="5248656"/>
          </a:xfrm>
        </p:spPr>
        <p:txBody>
          <a:bodyPr anchor="ctr">
            <a:normAutofit/>
          </a:bodyPr>
          <a:lstStyle/>
          <a:p>
            <a:pPr marL="514350" indent="-446088" eaLnBrk="1" hangingPunct="1">
              <a:buSzPct val="99000"/>
              <a:buFontTx/>
              <a:buAutoNum type="arabicPeriod"/>
              <a:defRPr/>
            </a:pPr>
            <a:r>
              <a:rPr lang="en-US" sz="1700"/>
              <a:t>Promotion of cross-cultural understanding</a:t>
            </a:r>
          </a:p>
          <a:p>
            <a:pPr marL="68262" indent="0" eaLnBrk="1" hangingPunct="1">
              <a:buSzPct val="99000"/>
              <a:buNone/>
              <a:defRPr/>
            </a:pPr>
            <a:r>
              <a:rPr lang="en-US" sz="1700"/>
              <a:t>					soft diplomacy</a:t>
            </a:r>
          </a:p>
          <a:p>
            <a:pPr marL="68262" indent="0" eaLnBrk="1" hangingPunct="1">
              <a:buSzPct val="99000"/>
              <a:buNone/>
              <a:defRPr/>
            </a:pPr>
            <a:endParaRPr lang="en-US" sz="1700"/>
          </a:p>
          <a:p>
            <a:pPr marL="582612" indent="-514350">
              <a:buSzPct val="100000"/>
              <a:buFont typeface="+mj-lt"/>
              <a:buAutoNum type="arabicPeriod" startAt="2"/>
              <a:defRPr/>
            </a:pPr>
            <a:r>
              <a:rPr lang="en-US" sz="1700"/>
              <a:t>Incentive to preserve culture and heritage</a:t>
            </a:r>
          </a:p>
          <a:p>
            <a:pPr marL="514350" indent="-446088" eaLnBrk="1" hangingPunct="1">
              <a:buSzPct val="99000"/>
              <a:buFontTx/>
              <a:buAutoNum type="arabicPeriod" startAt="2"/>
              <a:defRPr/>
            </a:pPr>
            <a:endParaRPr lang="en-US" sz="1700"/>
          </a:p>
          <a:p>
            <a:pPr marL="514350" indent="-446088">
              <a:buSzPct val="99000"/>
              <a:buFontTx/>
              <a:buAutoNum type="arabicPeriod" startAt="2"/>
              <a:defRPr/>
            </a:pPr>
            <a:r>
              <a:rPr lang="en-US" sz="1700"/>
              <a:t>Fostering of social wellbeing and stability</a:t>
            </a:r>
          </a:p>
          <a:p>
            <a:pPr marL="68262" indent="0" eaLnBrk="1" hangingPunct="1">
              <a:buSzPct val="99000"/>
              <a:buNone/>
              <a:defRPr/>
            </a:pPr>
            <a:endParaRPr lang="en-US" sz="1700"/>
          </a:p>
          <a:p>
            <a:pPr marL="514350" indent="-446088" eaLnBrk="1" hangingPunct="1">
              <a:buSzPct val="99000"/>
              <a:buFontTx/>
              <a:buAutoNum type="arabicPeriod" startAt="2"/>
              <a:defRPr/>
            </a:pPr>
            <a:endParaRPr lang="en-US" sz="1700"/>
          </a:p>
        </p:txBody>
      </p:sp>
      <p:sp>
        <p:nvSpPr>
          <p:cNvPr id="31749" name="Text Box 8"/>
          <p:cNvSpPr txBox="1">
            <a:spLocks noChangeArrowheads="1"/>
          </p:cNvSpPr>
          <p:nvPr/>
        </p:nvSpPr>
        <p:spPr bwMode="auto">
          <a:xfrm>
            <a:off x="8763000" y="6629400"/>
            <a:ext cx="1524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b"/>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algn="r" eaLnBrk="1" hangingPunct="1">
              <a:spcAft>
                <a:spcPts val="600"/>
              </a:spcAft>
            </a:pPr>
            <a:fld id="{5608E1A9-61A2-4E33-9D5E-4FEADA81DCF9}" type="slidenum">
              <a:rPr lang="en-US" sz="1400">
                <a:solidFill>
                  <a:schemeClr val="tx1"/>
                </a:solidFill>
                <a:latin typeface="Times New Roman" pitchFamily="18" charset="0"/>
                <a:cs typeface="Times New Roman" pitchFamily="18" charset="0"/>
                <a:sym typeface="Times New Roman" pitchFamily="18" charset="0"/>
              </a:rPr>
              <a:pPr algn="r" eaLnBrk="1" hangingPunct="1">
                <a:spcAft>
                  <a:spcPts val="600"/>
                </a:spcAft>
              </a:pPr>
              <a:t>23</a:t>
            </a:fld>
            <a:endParaRPr lang="en-US" sz="1400">
              <a:solidFill>
                <a:schemeClr val="tx1"/>
              </a:solidFill>
              <a:latin typeface="Times New Roman" pitchFamily="18" charset="0"/>
              <a:cs typeface="Times New Roman" pitchFamily="18" charset="0"/>
              <a:sym typeface="Times New Roman" pitchFamily="18" charset="0"/>
            </a:endParaRPr>
          </a:p>
        </p:txBody>
      </p:sp>
      <p:pic>
        <p:nvPicPr>
          <p:cNvPr id="33" name="Picture 3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41527" y="5715745"/>
            <a:ext cx="874192" cy="1137493"/>
          </a:xfrm>
          <a:prstGeom prst="rect">
            <a:avLst/>
          </a:prstGeom>
        </p:spPr>
      </p:pic>
      <p:pic>
        <p:nvPicPr>
          <p:cNvPr id="34" name="Picture 3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4535" y="6161640"/>
            <a:ext cx="791146" cy="691598"/>
          </a:xfrm>
          <a:prstGeom prst="rect">
            <a:avLst/>
          </a:prstGeom>
        </p:spPr>
      </p:pic>
      <p:sp>
        <p:nvSpPr>
          <p:cNvPr id="35" name="TextBox 34"/>
          <p:cNvSpPr txBox="1"/>
          <p:nvPr/>
        </p:nvSpPr>
        <p:spPr>
          <a:xfrm>
            <a:off x="995681" y="6576239"/>
            <a:ext cx="4811061" cy="276999"/>
          </a:xfrm>
          <a:prstGeom prst="rect">
            <a:avLst/>
          </a:prstGeom>
          <a:noFill/>
        </p:spPr>
        <p:txBody>
          <a:bodyPr wrap="none" rtlCol="0">
            <a:spAutoFit/>
          </a:bodyPr>
          <a:lstStyle/>
          <a:p>
            <a:r>
              <a:rPr lang="en-US" sz="1200" dirty="0" smtClean="0"/>
              <a:t>© Alexandra</a:t>
            </a:r>
            <a:r>
              <a:rPr lang="en-US" sz="1200" baseline="0" dirty="0" smtClean="0"/>
              <a:t> Coghlan 2019 </a:t>
            </a:r>
            <a:r>
              <a:rPr lang="en-US" sz="1200" i="1" dirty="0" smtClean="0"/>
              <a:t>Introduction</a:t>
            </a:r>
            <a:r>
              <a:rPr lang="en-US" sz="1200" i="1" baseline="0" dirty="0" smtClean="0"/>
              <a:t> to Sustainable </a:t>
            </a:r>
            <a:r>
              <a:rPr lang="en-US" sz="1200" i="1" dirty="0" smtClean="0"/>
              <a:t>Tourism</a:t>
            </a:r>
            <a:endParaRPr lang="en-US" sz="1200" i="1" dirty="0"/>
          </a:p>
        </p:txBody>
      </p:sp>
    </p:spTree>
    <p:extLst>
      <p:ext uri="{BB962C8B-B14F-4D97-AF65-F5344CB8AC3E}">
        <p14:creationId xmlns:p14="http://schemas.microsoft.com/office/powerpoint/2010/main" val="1114346027"/>
      </p:ext>
    </p:extLst>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823AC064-BC96-4F32-8AE1-B2FD3875482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ltGray">
          <a:xfrm>
            <a:off x="283551" y="343486"/>
            <a:ext cx="8579094"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xmlns="" id="{97B686D4-9583-4C1B-984D-AED4A5383DEC}"/>
              </a:ext>
            </a:extLst>
          </p:cNvPr>
          <p:cNvSpPr>
            <a:spLocks noGrp="1"/>
          </p:cNvSpPr>
          <p:nvPr>
            <p:ph type="title"/>
          </p:nvPr>
        </p:nvSpPr>
        <p:spPr>
          <a:xfrm>
            <a:off x="394554" y="466578"/>
            <a:ext cx="8354891" cy="930447"/>
          </a:xfrm>
        </p:spPr>
        <p:txBody>
          <a:bodyPr vert="horz" lIns="91440" tIns="45720" rIns="91440" bIns="45720" rtlCol="0" anchor="b">
            <a:normAutofit/>
          </a:bodyPr>
          <a:lstStyle/>
          <a:p>
            <a:pPr algn="ctr">
              <a:lnSpc>
                <a:spcPct val="90000"/>
              </a:lnSpc>
            </a:pPr>
            <a:r>
              <a:rPr lang="en-US" kern="1200">
                <a:solidFill>
                  <a:srgbClr val="FFFFFF"/>
                </a:solidFill>
                <a:latin typeface="+mj-lt"/>
                <a:ea typeface="+mj-ea"/>
                <a:cs typeface="+mj-cs"/>
              </a:rPr>
              <a:t>Alternative economies in tourism</a:t>
            </a:r>
          </a:p>
        </p:txBody>
      </p:sp>
      <p:cxnSp>
        <p:nvCxnSpPr>
          <p:cNvPr id="11" name="Straight Connector 10">
            <a:extLst>
              <a:ext uri="{FF2B5EF4-FFF2-40B4-BE49-F238E27FC236}">
                <a16:creationId xmlns:a16="http://schemas.microsoft.com/office/drawing/2014/main" xmlns="" id="{7E7C77BC-7138-40B1-A15B-20F57A494629}"/>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1657350" y="1448631"/>
            <a:ext cx="58293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4" name="Content Placeholder 3">
            <a:extLst>
              <a:ext uri="{FF2B5EF4-FFF2-40B4-BE49-F238E27FC236}">
                <a16:creationId xmlns:a16="http://schemas.microsoft.com/office/drawing/2014/main" xmlns="" id="{4DB2CD2F-E8E5-4BB6-865A-5C747697CC88}"/>
              </a:ext>
            </a:extLst>
          </p:cNvPr>
          <p:cNvPicPr>
            <a:picLocks noGrp="1" noChangeAspect="1"/>
          </p:cNvPicPr>
          <p:nvPr>
            <p:ph idx="1"/>
          </p:nvPr>
        </p:nvPicPr>
        <p:blipFill>
          <a:blip r:embed="rId2"/>
          <a:stretch>
            <a:fillRect/>
          </a:stretch>
        </p:blipFill>
        <p:spPr>
          <a:xfrm>
            <a:off x="632085" y="2509911"/>
            <a:ext cx="7838505" cy="3997637"/>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73504" y="5720507"/>
            <a:ext cx="874192" cy="1137493"/>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6512" y="6166402"/>
            <a:ext cx="791146" cy="691598"/>
          </a:xfrm>
          <a:prstGeom prst="rect">
            <a:avLst/>
          </a:prstGeom>
        </p:spPr>
      </p:pic>
      <p:sp>
        <p:nvSpPr>
          <p:cNvPr id="8" name="TextBox 7"/>
          <p:cNvSpPr txBox="1"/>
          <p:nvPr/>
        </p:nvSpPr>
        <p:spPr>
          <a:xfrm>
            <a:off x="1027658" y="6581001"/>
            <a:ext cx="4811061" cy="276999"/>
          </a:xfrm>
          <a:prstGeom prst="rect">
            <a:avLst/>
          </a:prstGeom>
          <a:noFill/>
        </p:spPr>
        <p:txBody>
          <a:bodyPr wrap="none" rtlCol="0">
            <a:spAutoFit/>
          </a:bodyPr>
          <a:lstStyle/>
          <a:p>
            <a:r>
              <a:rPr lang="en-US" sz="1200" dirty="0" smtClean="0"/>
              <a:t>© Alexandra</a:t>
            </a:r>
            <a:r>
              <a:rPr lang="en-US" sz="1200" baseline="0" dirty="0" smtClean="0"/>
              <a:t> Coghlan 2019 </a:t>
            </a:r>
            <a:r>
              <a:rPr lang="en-US" sz="1200" i="1" dirty="0" smtClean="0"/>
              <a:t>Introduction</a:t>
            </a:r>
            <a:r>
              <a:rPr lang="en-US" sz="1200" i="1" baseline="0" dirty="0" smtClean="0"/>
              <a:t> to Sustainable </a:t>
            </a:r>
            <a:r>
              <a:rPr lang="en-US" sz="1200" i="1" dirty="0" smtClean="0"/>
              <a:t>Tourism</a:t>
            </a:r>
            <a:endParaRPr lang="en-US" sz="1200" i="1" dirty="0"/>
          </a:p>
        </p:txBody>
      </p:sp>
    </p:spTree>
    <p:extLst>
      <p:ext uri="{BB962C8B-B14F-4D97-AF65-F5344CB8AC3E}">
        <p14:creationId xmlns:p14="http://schemas.microsoft.com/office/powerpoint/2010/main" val="24514141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23962611-DFD5-4092-AAFD-559E3DFCE2C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56616" y="0"/>
            <a:ext cx="8182719"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xmlns="" id="{2270F1FA-0425-408F-9861-80BF5AFB276D}"/>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a:extLst>
              <a:ext uri="{FF2B5EF4-FFF2-40B4-BE49-F238E27FC236}">
                <a16:creationId xmlns:a16="http://schemas.microsoft.com/office/drawing/2014/main" xmlns="" id="{951C22E6-B1AC-46E3-B785-29B88A70840C}"/>
              </a:ext>
            </a:extLst>
          </p:cNvPr>
          <p:cNvSpPr>
            <a:spLocks noGrp="1"/>
          </p:cNvSpPr>
          <p:nvPr>
            <p:ph type="title"/>
          </p:nvPr>
        </p:nvSpPr>
        <p:spPr>
          <a:xfrm>
            <a:off x="2051720" y="2043663"/>
            <a:ext cx="4896544" cy="2105417"/>
          </a:xfrm>
        </p:spPr>
        <p:txBody>
          <a:bodyPr vert="horz" lIns="91440" tIns="45720" rIns="91440" bIns="45720" rtlCol="0" anchor="b">
            <a:normAutofit/>
          </a:bodyPr>
          <a:lstStyle/>
          <a:p>
            <a:pPr algn="ctr">
              <a:lnSpc>
                <a:spcPct val="90000"/>
              </a:lnSpc>
            </a:pPr>
            <a:r>
              <a:rPr lang="en-US" sz="4300" kern="1200" dirty="0">
                <a:solidFill>
                  <a:srgbClr val="FFFFFF"/>
                </a:solidFill>
                <a:latin typeface="+mj-lt"/>
                <a:ea typeface="+mj-ea"/>
                <a:cs typeface="+mj-cs"/>
              </a:rPr>
              <a:t>ENVIRONMENTAL </a:t>
            </a:r>
            <a:br>
              <a:rPr lang="en-US" sz="4300" kern="1200" dirty="0">
                <a:solidFill>
                  <a:srgbClr val="FFFFFF"/>
                </a:solidFill>
                <a:latin typeface="+mj-lt"/>
                <a:ea typeface="+mj-ea"/>
                <a:cs typeface="+mj-cs"/>
              </a:rPr>
            </a:br>
            <a:r>
              <a:rPr lang="en-US" sz="4300" kern="1200" dirty="0">
                <a:solidFill>
                  <a:srgbClr val="FFFFFF"/>
                </a:solidFill>
                <a:latin typeface="+mj-lt"/>
                <a:ea typeface="+mj-ea"/>
                <a:cs typeface="+mj-cs"/>
              </a:rPr>
              <a:t> IMPACTS </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44287" y="5720507"/>
            <a:ext cx="874192" cy="1137493"/>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7295" y="6166402"/>
            <a:ext cx="791146" cy="691598"/>
          </a:xfrm>
          <a:prstGeom prst="rect">
            <a:avLst/>
          </a:prstGeom>
        </p:spPr>
      </p:pic>
      <p:sp>
        <p:nvSpPr>
          <p:cNvPr id="8" name="TextBox 7"/>
          <p:cNvSpPr txBox="1"/>
          <p:nvPr/>
        </p:nvSpPr>
        <p:spPr>
          <a:xfrm>
            <a:off x="998441" y="6581001"/>
            <a:ext cx="4811061" cy="276999"/>
          </a:xfrm>
          <a:prstGeom prst="rect">
            <a:avLst/>
          </a:prstGeom>
          <a:noFill/>
        </p:spPr>
        <p:txBody>
          <a:bodyPr wrap="none" rtlCol="0">
            <a:spAutoFit/>
          </a:bodyPr>
          <a:lstStyle/>
          <a:p>
            <a:r>
              <a:rPr lang="en-US" sz="1200" dirty="0" smtClean="0"/>
              <a:t>© Alexandra</a:t>
            </a:r>
            <a:r>
              <a:rPr lang="en-US" sz="1200" baseline="0" dirty="0" smtClean="0"/>
              <a:t> Coghlan 2019 </a:t>
            </a:r>
            <a:r>
              <a:rPr lang="en-US" sz="1200" i="1" dirty="0" smtClean="0"/>
              <a:t>Introduction</a:t>
            </a:r>
            <a:r>
              <a:rPr lang="en-US" sz="1200" i="1" baseline="0" dirty="0" smtClean="0"/>
              <a:t> to Sustainable </a:t>
            </a:r>
            <a:r>
              <a:rPr lang="en-US" sz="1200" i="1" dirty="0" smtClean="0"/>
              <a:t>Tourism</a:t>
            </a:r>
            <a:endParaRPr lang="en-US" sz="1200" i="1" dirty="0"/>
          </a:p>
        </p:txBody>
      </p:sp>
    </p:spTree>
    <p:extLst>
      <p:ext uri="{BB962C8B-B14F-4D97-AF65-F5344CB8AC3E}">
        <p14:creationId xmlns:p14="http://schemas.microsoft.com/office/powerpoint/2010/main" val="38349019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xmlns="" id="{8D70B121-56F4-4848-B38B-182089D909F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ltGray">
          <a:xfrm>
            <a:off x="241173" y="320040"/>
            <a:ext cx="8661654"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841" name="Rectangle 1"/>
          <p:cNvSpPr>
            <a:spLocks noGrp="1" noChangeArrowheads="1"/>
          </p:cNvSpPr>
          <p:nvPr>
            <p:ph type="title"/>
          </p:nvPr>
        </p:nvSpPr>
        <p:spPr>
          <a:xfrm>
            <a:off x="628650" y="963877"/>
            <a:ext cx="2620771" cy="4930246"/>
          </a:xfrm>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38098" tIns="38098" rIns="38098" bIns="38098">
            <a:normAutofit/>
          </a:bodyPr>
          <a:lstStyle/>
          <a:p>
            <a:pPr algn="r" eaLnBrk="1" hangingPunct="1">
              <a:defRPr/>
            </a:pPr>
            <a:r>
              <a:rPr lang="en-US" sz="3400">
                <a:solidFill>
                  <a:schemeClr val="accent1"/>
                </a:solidFill>
              </a:rPr>
              <a:t>Terminology to consider</a:t>
            </a:r>
          </a:p>
        </p:txBody>
      </p:sp>
      <p:cxnSp>
        <p:nvCxnSpPr>
          <p:cNvPr id="73" name="Straight Connector 72">
            <a:extLst>
              <a:ext uri="{FF2B5EF4-FFF2-40B4-BE49-F238E27FC236}">
                <a16:creationId xmlns:a16="http://schemas.microsoft.com/office/drawing/2014/main" xmlns="" id="{2D72A2C9-F3CA-4216-8BAD-FA4C970C3C4E}"/>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3490722"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5842" name="Rectangle 2"/>
          <p:cNvSpPr>
            <a:spLocks noGrp="1" noChangeArrowheads="1"/>
          </p:cNvSpPr>
          <p:nvPr>
            <p:ph type="body" idx="1"/>
          </p:nvPr>
        </p:nvSpPr>
        <p:spPr>
          <a:xfrm>
            <a:off x="3732023" y="963877"/>
            <a:ext cx="4783327" cy="4930246"/>
          </a:xfrm>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38098" tIns="38098" rIns="38098" bIns="38098" anchor="ctr">
            <a:normAutofit/>
          </a:bodyPr>
          <a:lstStyle/>
          <a:p>
            <a:pPr>
              <a:buSzPct val="155000"/>
            </a:pPr>
            <a:r>
              <a:rPr lang="en-US" sz="2100" dirty="0"/>
              <a:t>Disturbance -  </a:t>
            </a:r>
            <a:r>
              <a:rPr lang="en-US" sz="2100" u="sng" dirty="0"/>
              <a:t>any </a:t>
            </a:r>
            <a:r>
              <a:rPr lang="en-US" sz="2100" dirty="0"/>
              <a:t>disruption to an ecosystem (natural or otherwise)</a:t>
            </a:r>
          </a:p>
          <a:p>
            <a:pPr>
              <a:buSzPct val="155000"/>
            </a:pPr>
            <a:endParaRPr lang="en-US" sz="2100" dirty="0"/>
          </a:p>
          <a:p>
            <a:pPr>
              <a:spcBef>
                <a:spcPts val="562"/>
              </a:spcBef>
              <a:buSzPct val="155000"/>
            </a:pPr>
            <a:r>
              <a:rPr lang="en-US" sz="2100" dirty="0"/>
              <a:t>Incremental effects – continuous small changes which may not be noticed (by most people) until massive damage has occurred</a:t>
            </a:r>
          </a:p>
          <a:p>
            <a:pPr>
              <a:spcBef>
                <a:spcPts val="562"/>
              </a:spcBef>
              <a:buSzPct val="155000"/>
            </a:pPr>
            <a:endParaRPr lang="en-US" sz="2100" dirty="0"/>
          </a:p>
          <a:p>
            <a:pPr>
              <a:spcBef>
                <a:spcPts val="562"/>
              </a:spcBef>
              <a:buSzPct val="155000"/>
            </a:pPr>
            <a:r>
              <a:rPr lang="en-US" sz="2100" dirty="0"/>
              <a:t>Cumulative effects – combined stressors from various factors leading to a greater impact than might be expected</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70069" y="5734440"/>
            <a:ext cx="874192" cy="1137493"/>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3077" y="6180335"/>
            <a:ext cx="791146" cy="691598"/>
          </a:xfrm>
          <a:prstGeom prst="rect">
            <a:avLst/>
          </a:prstGeom>
        </p:spPr>
      </p:pic>
      <p:sp>
        <p:nvSpPr>
          <p:cNvPr id="8" name="TextBox 7"/>
          <p:cNvSpPr txBox="1"/>
          <p:nvPr/>
        </p:nvSpPr>
        <p:spPr>
          <a:xfrm>
            <a:off x="1024223" y="6594934"/>
            <a:ext cx="4811061" cy="276999"/>
          </a:xfrm>
          <a:prstGeom prst="rect">
            <a:avLst/>
          </a:prstGeom>
          <a:noFill/>
        </p:spPr>
        <p:txBody>
          <a:bodyPr wrap="none" rtlCol="0">
            <a:spAutoFit/>
          </a:bodyPr>
          <a:lstStyle/>
          <a:p>
            <a:r>
              <a:rPr lang="en-US" sz="1200" dirty="0" smtClean="0"/>
              <a:t>© Alexandra</a:t>
            </a:r>
            <a:r>
              <a:rPr lang="en-US" sz="1200" baseline="0" dirty="0" smtClean="0"/>
              <a:t> Coghlan 2019 </a:t>
            </a:r>
            <a:r>
              <a:rPr lang="en-US" sz="1200" i="1" dirty="0" smtClean="0"/>
              <a:t>Introduction</a:t>
            </a:r>
            <a:r>
              <a:rPr lang="en-US" sz="1200" i="1" baseline="0" dirty="0" smtClean="0"/>
              <a:t> to Sustainable </a:t>
            </a:r>
            <a:r>
              <a:rPr lang="en-US" sz="1200" i="1" dirty="0" smtClean="0"/>
              <a:t>Tourism</a:t>
            </a:r>
            <a:endParaRPr lang="en-US" sz="1200" i="1" dirty="0"/>
          </a:p>
        </p:txBody>
      </p:sp>
    </p:spTree>
    <p:extLst>
      <p:ext uri="{BB962C8B-B14F-4D97-AF65-F5344CB8AC3E}">
        <p14:creationId xmlns:p14="http://schemas.microsoft.com/office/powerpoint/2010/main" val="136605852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584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5842">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3584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2" grpId="0" build="p"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73C3A7D3-7348-4439-B281-2572696520F5}"/>
              </a:ext>
            </a:extLst>
          </p:cNvPr>
          <p:cNvPicPr>
            <a:picLocks noChangeAspect="1"/>
          </p:cNvPicPr>
          <p:nvPr/>
        </p:nvPicPr>
        <p:blipFill rotWithShape="1">
          <a:blip r:embed="rId3">
            <a:extLst/>
          </a:blip>
          <a:srcRect l="527" r="8806" b="-1"/>
          <a:stretch/>
        </p:blipFill>
        <p:spPr>
          <a:xfrm>
            <a:off x="20" y="1"/>
            <a:ext cx="9143980" cy="6857999"/>
          </a:xfrm>
          <a:prstGeom prst="rect">
            <a:avLst/>
          </a:prstGeom>
        </p:spPr>
      </p:pic>
      <p:sp>
        <p:nvSpPr>
          <p:cNvPr id="73" name="Freeform 5">
            <a:extLst>
              <a:ext uri="{FF2B5EF4-FFF2-40B4-BE49-F238E27FC236}">
                <a16:creationId xmlns:a16="http://schemas.microsoft.com/office/drawing/2014/main" xmlns="" id="{87CC2527-562A-4F69-B487-4371E5B243E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grayWhite">
          <a:xfrm>
            <a:off x="4882442" y="2714171"/>
            <a:ext cx="4261558" cy="4150119"/>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0000"/>
            </a:schemeClr>
          </a:solidFill>
          <a:ln w="50800" cap="sq" cmpd="dbl">
            <a:noFill/>
            <a:miter lim="800000"/>
          </a:ln>
          <a:effectLst/>
        </p:spPr>
        <p:txBody>
          <a:bodyPr vert="horz" lIns="68580" tIns="34290" rIns="68580" bIns="34290" rtlCol="0" anchor="t">
            <a:normAutofit/>
          </a:bodyPr>
          <a:lstStyle/>
          <a:p>
            <a:pPr algn="ctr">
              <a:spcAft>
                <a:spcPts val="750"/>
              </a:spcAft>
              <a:buClr>
                <a:schemeClr val="tx1"/>
              </a:buClr>
              <a:buSzPct val="100000"/>
            </a:pPr>
            <a:endParaRPr lang="en-US" sz="1200" cap="all"/>
          </a:p>
        </p:txBody>
      </p:sp>
      <p:sp>
        <p:nvSpPr>
          <p:cNvPr id="2" name="Title 1"/>
          <p:cNvSpPr>
            <a:spLocks noGrp="1"/>
          </p:cNvSpPr>
          <p:nvPr>
            <p:ph type="title"/>
          </p:nvPr>
        </p:nvSpPr>
        <p:spPr>
          <a:xfrm>
            <a:off x="5306708" y="3734093"/>
            <a:ext cx="3709553" cy="1375542"/>
          </a:xfrm>
        </p:spPr>
        <p:txBody>
          <a:bodyPr vert="horz" lIns="91440" tIns="45720" rIns="91440" bIns="45720" rtlCol="0" anchor="b">
            <a:normAutofit/>
          </a:bodyPr>
          <a:lstStyle/>
          <a:p>
            <a:pPr algn="ctr">
              <a:lnSpc>
                <a:spcPct val="90000"/>
              </a:lnSpc>
              <a:defRPr/>
            </a:pPr>
            <a:r>
              <a:rPr lang="en-US" sz="3200" kern="1200" dirty="0">
                <a:solidFill>
                  <a:schemeClr val="tx1"/>
                </a:solidFill>
                <a:latin typeface="+mj-lt"/>
                <a:ea typeface="+mj-ea"/>
                <a:cs typeface="+mj-cs"/>
              </a:rPr>
              <a:t>Environmental costs  </a:t>
            </a:r>
          </a:p>
        </p:txBody>
      </p:sp>
      <p:sp>
        <p:nvSpPr>
          <p:cNvPr id="4" name="Text Placeholder 3"/>
          <p:cNvSpPr>
            <a:spLocks noGrp="1"/>
          </p:cNvSpPr>
          <p:nvPr>
            <p:ph type="body" idx="1"/>
          </p:nvPr>
        </p:nvSpPr>
        <p:spPr>
          <a:xfrm>
            <a:off x="5537637" y="5243376"/>
            <a:ext cx="3247697" cy="1614619"/>
          </a:xfrm>
          <a:noFill/>
        </p:spPr>
        <p:txBody>
          <a:bodyPr vert="horz" lIns="91440" tIns="45720" rIns="91440" bIns="45720" rtlCol="0">
            <a:noAutofit/>
          </a:bodyPr>
          <a:lstStyle/>
          <a:p>
            <a:pPr algn="ctr">
              <a:lnSpc>
                <a:spcPct val="90000"/>
              </a:lnSpc>
              <a:spcBef>
                <a:spcPts val="1000"/>
              </a:spcBef>
            </a:pPr>
            <a:r>
              <a:rPr lang="en-US" sz="1400" kern="1200" dirty="0">
                <a:solidFill>
                  <a:schemeClr val="tx1"/>
                </a:solidFill>
                <a:latin typeface="+mn-lt"/>
                <a:ea typeface="+mn-ea"/>
                <a:cs typeface="+mn-cs"/>
              </a:rPr>
              <a:t>Climate change </a:t>
            </a:r>
          </a:p>
          <a:p>
            <a:pPr algn="ctr">
              <a:lnSpc>
                <a:spcPct val="90000"/>
              </a:lnSpc>
              <a:spcBef>
                <a:spcPts val="1000"/>
              </a:spcBef>
            </a:pPr>
            <a:r>
              <a:rPr lang="en-US" sz="1400" dirty="0">
                <a:solidFill>
                  <a:schemeClr val="tx1"/>
                </a:solidFill>
              </a:rPr>
              <a:t>Landscape alteration </a:t>
            </a:r>
          </a:p>
          <a:p>
            <a:pPr algn="ctr">
              <a:lnSpc>
                <a:spcPct val="90000"/>
              </a:lnSpc>
              <a:spcBef>
                <a:spcPts val="1000"/>
              </a:spcBef>
            </a:pPr>
            <a:r>
              <a:rPr lang="en-US" sz="1400" kern="1200" dirty="0">
                <a:solidFill>
                  <a:schemeClr val="tx1"/>
                </a:solidFill>
                <a:latin typeface="+mn-lt"/>
                <a:ea typeface="+mn-ea"/>
                <a:cs typeface="+mn-cs"/>
              </a:rPr>
              <a:t>Use of resources</a:t>
            </a:r>
          </a:p>
          <a:p>
            <a:pPr algn="ctr">
              <a:lnSpc>
                <a:spcPct val="90000"/>
              </a:lnSpc>
              <a:spcBef>
                <a:spcPts val="1000"/>
              </a:spcBef>
            </a:pPr>
            <a:r>
              <a:rPr lang="en-US" sz="1400" kern="1200" dirty="0">
                <a:solidFill>
                  <a:schemeClr val="tx1"/>
                </a:solidFill>
                <a:latin typeface="+mn-lt"/>
                <a:ea typeface="+mn-ea"/>
                <a:cs typeface="+mn-cs"/>
              </a:rPr>
              <a:t>Waste and pollution </a:t>
            </a:r>
          </a:p>
          <a:p>
            <a:pPr algn="ctr">
              <a:lnSpc>
                <a:spcPct val="90000"/>
              </a:lnSpc>
              <a:spcBef>
                <a:spcPts val="1000"/>
              </a:spcBef>
            </a:pPr>
            <a:r>
              <a:rPr lang="en-US" sz="1400" kern="1200" dirty="0">
                <a:solidFill>
                  <a:schemeClr val="tx1"/>
                </a:solidFill>
                <a:latin typeface="+mn-lt"/>
                <a:ea typeface="+mn-ea"/>
                <a:cs typeface="+mn-cs"/>
              </a:rPr>
              <a:t>Impact on wildlife </a:t>
            </a:r>
          </a:p>
        </p:txBody>
      </p:sp>
      <p:sp>
        <p:nvSpPr>
          <p:cNvPr id="45060" name="Slide Number Placeholder 3"/>
          <p:cNvSpPr>
            <a:spLocks noGrp="1"/>
          </p:cNvSpPr>
          <p:nvPr>
            <p:ph type="sldNum" sz="quarter" idx="12"/>
          </p:nvPr>
        </p:nvSpPr>
        <p:spPr bwMode="auto">
          <a:xfrm>
            <a:off x="7024326" y="3292078"/>
            <a:ext cx="274320" cy="273844"/>
          </a:xfrm>
          <a:prstGeom prst="ellipse">
            <a:avLst/>
          </a:prstGeom>
          <a:solidFill>
            <a:schemeClr val="bg1">
              <a:alpha val="30000"/>
            </a:schemeClr>
          </a:solidFill>
          <a:ln>
            <a:solidFill>
              <a:schemeClr val="tx1">
                <a:lumMod val="75000"/>
                <a:lumOff val="25000"/>
              </a:schemeClr>
            </a:solidFill>
          </a:ln>
          <a:extLst/>
        </p:spPr>
        <p:txBody>
          <a:bodyPr vert="horz" lIns="91440" tIns="45720" rIns="91440" bIns="45720" numCol="1" rtlCol="0" anchor="ctr" anchorCtr="0" compatLnSpc="1">
            <a:prstTxWarp prst="textNoShape">
              <a:avLst/>
            </a:prstTxWarp>
            <a:normAutofit fontScale="62500" lnSpcReduction="20000"/>
          </a:bodyPr>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algn="ctr" eaLnBrk="1" hangingPunct="1">
              <a:lnSpc>
                <a:spcPct val="90000"/>
              </a:lnSpc>
              <a:spcAft>
                <a:spcPts val="600"/>
              </a:spcAft>
              <a:defRPr/>
            </a:pPr>
            <a:fld id="{9C104E81-9CF6-4DDF-8B8A-4EE22840A187}" type="slidenum">
              <a:rPr lang="en-US" sz="700" b="0">
                <a:solidFill>
                  <a:schemeClr val="tx1"/>
                </a:solidFill>
                <a:latin typeface="+mn-lt"/>
                <a:ea typeface="+mn-ea"/>
                <a:cs typeface="+mn-cs"/>
              </a:rPr>
              <a:pPr algn="ctr" eaLnBrk="1" hangingPunct="1">
                <a:lnSpc>
                  <a:spcPct val="90000"/>
                </a:lnSpc>
                <a:spcAft>
                  <a:spcPts val="600"/>
                </a:spcAft>
                <a:defRPr/>
              </a:pPr>
              <a:t>27</a:t>
            </a:fld>
            <a:endParaRPr lang="en-US" sz="700" b="0">
              <a:solidFill>
                <a:schemeClr val="tx1"/>
              </a:solidFill>
              <a:latin typeface="+mn-lt"/>
              <a:ea typeface="+mn-ea"/>
              <a:cs typeface="+mn-cs"/>
            </a:endParaRPr>
          </a:p>
        </p:txBody>
      </p:sp>
      <p:cxnSp>
        <p:nvCxnSpPr>
          <p:cNvPr id="75" name="Straight Connector 74">
            <a:extLst>
              <a:ext uri="{FF2B5EF4-FFF2-40B4-BE49-F238E27FC236}">
                <a16:creationId xmlns:a16="http://schemas.microsoft.com/office/drawing/2014/main" xmlns="" id="{BCDAEC91-5BCE-4B55-9CC0-43EF94CB734B}"/>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6810703" y="5154215"/>
            <a:ext cx="701565"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58702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081" name="Rectangle 1"/>
          <p:cNvSpPr>
            <a:spLocks noGrp="1" noChangeArrowheads="1"/>
          </p:cNvSpPr>
          <p:nvPr>
            <p:ph type="title"/>
          </p:nvPr>
        </p:nvSpPr>
        <p:spPr>
          <a:xfrm>
            <a:off x="491490" y="365125"/>
            <a:ext cx="3840085" cy="1692794"/>
          </a:xfrm>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38098" tIns="38098" rIns="38098" bIns="38098">
            <a:normAutofit/>
          </a:bodyPr>
          <a:lstStyle/>
          <a:p>
            <a:pPr eaLnBrk="1" hangingPunct="1">
              <a:lnSpc>
                <a:spcPct val="90000"/>
              </a:lnSpc>
              <a:defRPr/>
            </a:pPr>
            <a:r>
              <a:rPr lang="en-US" sz="3400" dirty="0">
                <a:latin typeface="Arial Rounded MT Bold" pitchFamily="34" charset="0"/>
              </a:rPr>
              <a:t>Impacts from Accommodation</a:t>
            </a:r>
          </a:p>
        </p:txBody>
      </p:sp>
      <p:sp>
        <p:nvSpPr>
          <p:cNvPr id="46082" name="Rectangle 2"/>
          <p:cNvSpPr>
            <a:spLocks noGrp="1" noChangeArrowheads="1"/>
          </p:cNvSpPr>
          <p:nvPr>
            <p:ph type="body" idx="1"/>
          </p:nvPr>
        </p:nvSpPr>
        <p:spPr>
          <a:xfrm>
            <a:off x="491490" y="2575033"/>
            <a:ext cx="4440550" cy="4022311"/>
          </a:xfrm>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38098" tIns="38098" rIns="38098" bIns="38098">
            <a:normAutofit/>
          </a:bodyPr>
          <a:lstStyle/>
          <a:p>
            <a:pPr marL="0" indent="0">
              <a:buSzPct val="155000"/>
              <a:buNone/>
            </a:pPr>
            <a:r>
              <a:rPr lang="en-US" sz="1600" dirty="0"/>
              <a:t>In the initial development stages</a:t>
            </a:r>
          </a:p>
          <a:p>
            <a:pPr marL="590455" lvl="1" indent="-406286">
              <a:spcBef>
                <a:spcPts val="492"/>
              </a:spcBef>
              <a:buSzPct val="155000"/>
            </a:pPr>
            <a:r>
              <a:rPr lang="en-US" sz="1600" dirty="0" err="1"/>
              <a:t>Eg.</a:t>
            </a:r>
            <a:r>
              <a:rPr lang="en-US" sz="1600" dirty="0"/>
              <a:t> clearing vegetation to build a hotel, golf course</a:t>
            </a:r>
          </a:p>
          <a:p>
            <a:pPr marL="590455" lvl="1" indent="-406286">
              <a:spcBef>
                <a:spcPts val="492"/>
              </a:spcBef>
              <a:buSzPct val="155000"/>
            </a:pPr>
            <a:r>
              <a:rPr lang="en-US" sz="1600" dirty="0" err="1"/>
              <a:t>Eg.</a:t>
            </a:r>
            <a:r>
              <a:rPr lang="en-US" sz="1600" dirty="0"/>
              <a:t> reclaiming wetlands </a:t>
            </a:r>
          </a:p>
          <a:p>
            <a:pPr marL="527069" lvl="1" indent="-342900">
              <a:spcBef>
                <a:spcPts val="492"/>
              </a:spcBef>
              <a:buSzPct val="155000"/>
            </a:pPr>
            <a:endParaRPr lang="en-US" sz="1600" dirty="0"/>
          </a:p>
          <a:p>
            <a:pPr marL="0" indent="0">
              <a:spcBef>
                <a:spcPts val="562"/>
              </a:spcBef>
              <a:buSzPct val="155000"/>
              <a:buNone/>
            </a:pPr>
            <a:r>
              <a:rPr lang="en-US" sz="1600" dirty="0"/>
              <a:t>Permanent restructuring</a:t>
            </a:r>
          </a:p>
          <a:p>
            <a:pPr marL="590455" lvl="1" indent="-406286">
              <a:spcBef>
                <a:spcPts val="492"/>
              </a:spcBef>
              <a:buSzPct val="155000"/>
            </a:pPr>
            <a:r>
              <a:rPr lang="en-US" sz="1600" dirty="0"/>
              <a:t>Disruption of migration</a:t>
            </a:r>
          </a:p>
          <a:p>
            <a:pPr marL="590455" lvl="1" indent="-406286">
              <a:spcBef>
                <a:spcPts val="492"/>
              </a:spcBef>
              <a:buSzPct val="155000"/>
            </a:pPr>
            <a:r>
              <a:rPr lang="en-US" sz="1600" dirty="0"/>
              <a:t>Waste and pollution</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96854" y="5720507"/>
            <a:ext cx="874192" cy="1137493"/>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862" y="6166402"/>
            <a:ext cx="791146" cy="691598"/>
          </a:xfrm>
          <a:prstGeom prst="rect">
            <a:avLst/>
          </a:prstGeom>
        </p:spPr>
      </p:pic>
      <p:sp>
        <p:nvSpPr>
          <p:cNvPr id="6" name="TextBox 5"/>
          <p:cNvSpPr txBox="1"/>
          <p:nvPr/>
        </p:nvSpPr>
        <p:spPr>
          <a:xfrm>
            <a:off x="1051008" y="6581001"/>
            <a:ext cx="4811061" cy="276999"/>
          </a:xfrm>
          <a:prstGeom prst="rect">
            <a:avLst/>
          </a:prstGeom>
          <a:noFill/>
        </p:spPr>
        <p:txBody>
          <a:bodyPr wrap="none" rtlCol="0">
            <a:spAutoFit/>
          </a:bodyPr>
          <a:lstStyle/>
          <a:p>
            <a:r>
              <a:rPr lang="en-US" sz="1200" dirty="0" smtClean="0"/>
              <a:t>© Alexandra</a:t>
            </a:r>
            <a:r>
              <a:rPr lang="en-US" sz="1200" baseline="0" dirty="0" smtClean="0"/>
              <a:t> Coghlan 2019 </a:t>
            </a:r>
            <a:r>
              <a:rPr lang="en-US" sz="1200" i="1" dirty="0" smtClean="0"/>
              <a:t>Introduction</a:t>
            </a:r>
            <a:r>
              <a:rPr lang="en-US" sz="1200" i="1" baseline="0" dirty="0" smtClean="0"/>
              <a:t> to Sustainable </a:t>
            </a:r>
            <a:r>
              <a:rPr lang="en-US" sz="1200" i="1" dirty="0" smtClean="0"/>
              <a:t>Tourism</a:t>
            </a:r>
            <a:endParaRPr lang="en-US" sz="1200" i="1" dirty="0"/>
          </a:p>
        </p:txBody>
      </p:sp>
    </p:spTree>
    <p:extLst>
      <p:ext uri="{BB962C8B-B14F-4D97-AF65-F5344CB8AC3E}">
        <p14:creationId xmlns:p14="http://schemas.microsoft.com/office/powerpoint/2010/main" val="259436057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608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46082">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46082">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46082">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46082">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499"/>
                                          </p:stCondLst>
                                        </p:cTn>
                                        <p:tgtEl>
                                          <p:spTgt spid="4608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2" grpId="0" build="p"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0177" name="Rectangle 1"/>
          <p:cNvSpPr>
            <a:spLocks noGrp="1" noChangeArrowheads="1"/>
          </p:cNvSpPr>
          <p:nvPr>
            <p:ph type="title"/>
          </p:nvPr>
        </p:nvSpPr>
        <p:spPr>
          <a:xfrm>
            <a:off x="491490" y="365125"/>
            <a:ext cx="3840085" cy="1692794"/>
          </a:xfrm>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38098" tIns="38098" rIns="38098" bIns="38098">
            <a:normAutofit/>
          </a:bodyPr>
          <a:lstStyle/>
          <a:p>
            <a:pPr eaLnBrk="1" hangingPunct="1">
              <a:defRPr/>
            </a:pPr>
            <a:r>
              <a:rPr lang="en-US"/>
              <a:t>Tourism emissions</a:t>
            </a:r>
          </a:p>
        </p:txBody>
      </p:sp>
      <p:cxnSp>
        <p:nvCxnSpPr>
          <p:cNvPr id="71" name="Straight Arrow Connector 70">
            <a:extLst>
              <a:ext uri="{FF2B5EF4-FFF2-40B4-BE49-F238E27FC236}">
                <a16:creationId xmlns:a16="http://schemas.microsoft.com/office/drawing/2014/main" xmlns="" id="{E4A809D5-3600-46D4-A466-67F2349A54FB}"/>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491490" y="2316480"/>
            <a:ext cx="3429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7891" name="Rectangle 2"/>
          <p:cNvSpPr>
            <a:spLocks noGrp="1" noChangeArrowheads="1"/>
          </p:cNvSpPr>
          <p:nvPr>
            <p:ph type="body" idx="1"/>
          </p:nvPr>
        </p:nvSpPr>
        <p:spPr>
          <a:xfrm>
            <a:off x="491490" y="2575034"/>
            <a:ext cx="3840085" cy="3462228"/>
          </a:xfrm>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38098" tIns="38098" rIns="38098" bIns="38098">
            <a:normAutofit/>
          </a:bodyPr>
          <a:lstStyle/>
          <a:p>
            <a:pPr marL="367221" indent="-367221">
              <a:lnSpc>
                <a:spcPct val="90000"/>
              </a:lnSpc>
              <a:buSzPct val="155000"/>
              <a:buBlip>
                <a:blip r:embed="rId2">
                  <a:extLst/>
                </a:blip>
              </a:buBlip>
            </a:pPr>
            <a:r>
              <a:rPr lang="en-US" sz="1600"/>
              <a:t>Transport (to, from, at the destination)</a:t>
            </a:r>
          </a:p>
          <a:p>
            <a:pPr marL="0" indent="0">
              <a:lnSpc>
                <a:spcPct val="90000"/>
              </a:lnSpc>
              <a:buSzPct val="155000"/>
              <a:buNone/>
            </a:pPr>
            <a:endParaRPr lang="en-US" sz="1600"/>
          </a:p>
          <a:p>
            <a:pPr marL="367221" indent="-367221">
              <a:lnSpc>
                <a:spcPct val="90000"/>
              </a:lnSpc>
              <a:spcBef>
                <a:spcPts val="562"/>
              </a:spcBef>
              <a:buSzPct val="155000"/>
              <a:buBlip>
                <a:blip r:embed="rId2">
                  <a:extLst/>
                </a:blip>
              </a:buBlip>
            </a:pPr>
            <a:r>
              <a:rPr lang="en-US" sz="1600"/>
              <a:t>Destination related (accom, activities)</a:t>
            </a:r>
          </a:p>
          <a:p>
            <a:pPr marL="367221" indent="-367221">
              <a:lnSpc>
                <a:spcPct val="90000"/>
              </a:lnSpc>
              <a:spcBef>
                <a:spcPts val="562"/>
              </a:spcBef>
              <a:buSzPct val="155000"/>
              <a:buBlip>
                <a:blip r:embed="rId2">
                  <a:extLst/>
                </a:blip>
              </a:buBlip>
            </a:pPr>
            <a:endParaRPr lang="en-US" sz="1600"/>
          </a:p>
          <a:p>
            <a:pPr marL="0" indent="0">
              <a:lnSpc>
                <a:spcPct val="90000"/>
              </a:lnSpc>
              <a:spcBef>
                <a:spcPts val="562"/>
              </a:spcBef>
              <a:buSzPct val="155000"/>
              <a:buNone/>
            </a:pPr>
            <a:endParaRPr lang="en-US" sz="1600"/>
          </a:p>
          <a:p>
            <a:pPr marL="367221" indent="-367221">
              <a:lnSpc>
                <a:spcPct val="90000"/>
              </a:lnSpc>
              <a:buSzPct val="155000"/>
              <a:buBlip>
                <a:blip r:embed="rId2">
                  <a:extLst/>
                </a:blip>
              </a:buBlip>
            </a:pPr>
            <a:r>
              <a:rPr lang="en-US" sz="1600"/>
              <a:t>Transport accounts for 14% of GHG emissions</a:t>
            </a:r>
          </a:p>
          <a:p>
            <a:pPr marL="0" indent="0">
              <a:lnSpc>
                <a:spcPct val="90000"/>
              </a:lnSpc>
              <a:spcBef>
                <a:spcPts val="562"/>
              </a:spcBef>
              <a:buSzPct val="155000"/>
              <a:buNone/>
            </a:pPr>
            <a:r>
              <a:rPr lang="en-US" sz="1600"/>
              <a:t>	Of this: 	</a:t>
            </a:r>
          </a:p>
          <a:p>
            <a:pPr marL="184169" lvl="1" indent="0">
              <a:lnSpc>
                <a:spcPct val="90000"/>
              </a:lnSpc>
              <a:spcBef>
                <a:spcPts val="492"/>
              </a:spcBef>
              <a:buSzPct val="155000"/>
              <a:buNone/>
            </a:pPr>
            <a:r>
              <a:rPr lang="en-US" sz="1600"/>
              <a:t>	road      = 76%, </a:t>
            </a:r>
          </a:p>
          <a:p>
            <a:pPr marL="184169" lvl="1" indent="0">
              <a:lnSpc>
                <a:spcPct val="90000"/>
              </a:lnSpc>
              <a:spcBef>
                <a:spcPts val="492"/>
              </a:spcBef>
              <a:buSzPct val="155000"/>
              <a:buNone/>
            </a:pPr>
            <a:r>
              <a:rPr lang="en-US" sz="1600"/>
              <a:t>	aviation = 12%</a:t>
            </a:r>
          </a:p>
          <a:p>
            <a:pPr marL="0" indent="0">
              <a:lnSpc>
                <a:spcPct val="90000"/>
              </a:lnSpc>
              <a:spcBef>
                <a:spcPts val="562"/>
              </a:spcBef>
              <a:buSzPct val="155000"/>
              <a:buNone/>
            </a:pPr>
            <a:endParaRPr lang="en-US" sz="160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65790" y="5745747"/>
            <a:ext cx="874192" cy="1137493"/>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8798" y="6191642"/>
            <a:ext cx="791146" cy="691598"/>
          </a:xfrm>
          <a:prstGeom prst="rect">
            <a:avLst/>
          </a:prstGeom>
        </p:spPr>
      </p:pic>
      <p:sp>
        <p:nvSpPr>
          <p:cNvPr id="7" name="TextBox 6"/>
          <p:cNvSpPr txBox="1"/>
          <p:nvPr/>
        </p:nvSpPr>
        <p:spPr>
          <a:xfrm>
            <a:off x="1019944" y="6606241"/>
            <a:ext cx="4811061" cy="276999"/>
          </a:xfrm>
          <a:prstGeom prst="rect">
            <a:avLst/>
          </a:prstGeom>
          <a:noFill/>
        </p:spPr>
        <p:txBody>
          <a:bodyPr wrap="none" rtlCol="0">
            <a:spAutoFit/>
          </a:bodyPr>
          <a:lstStyle/>
          <a:p>
            <a:r>
              <a:rPr lang="en-US" sz="1200" dirty="0" smtClean="0"/>
              <a:t>© Alexandra</a:t>
            </a:r>
            <a:r>
              <a:rPr lang="en-US" sz="1200" baseline="0" dirty="0" smtClean="0"/>
              <a:t> Coghlan 2019 </a:t>
            </a:r>
            <a:r>
              <a:rPr lang="en-US" sz="1200" i="1" dirty="0" smtClean="0"/>
              <a:t>Introduction</a:t>
            </a:r>
            <a:r>
              <a:rPr lang="en-US" sz="1200" i="1" baseline="0" dirty="0" smtClean="0"/>
              <a:t> to Sustainable </a:t>
            </a:r>
            <a:r>
              <a:rPr lang="en-US" sz="1200" i="1" dirty="0" smtClean="0"/>
              <a:t>Tourism</a:t>
            </a:r>
            <a:endParaRPr lang="en-US" sz="1200" i="1" dirty="0"/>
          </a:p>
        </p:txBody>
      </p:sp>
    </p:spTree>
    <p:extLst>
      <p:ext uri="{BB962C8B-B14F-4D97-AF65-F5344CB8AC3E}">
        <p14:creationId xmlns:p14="http://schemas.microsoft.com/office/powerpoint/2010/main" val="2064648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3" name="Freeform: Shape 202">
            <a:extLst>
              <a:ext uri="{FF2B5EF4-FFF2-40B4-BE49-F238E27FC236}">
                <a16:creationId xmlns:a16="http://schemas.microsoft.com/office/drawing/2014/main" xmlns="" id="{46C2E80F-49A6-4372-B103-219D417A55E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63072" y="470925"/>
            <a:ext cx="3285756"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296" name="Rectangle 6"/>
          <p:cNvSpPr>
            <a:spLocks noGrp="1" noChangeArrowheads="1"/>
          </p:cNvSpPr>
          <p:nvPr>
            <p:ph type="title"/>
          </p:nvPr>
        </p:nvSpPr>
        <p:spPr>
          <a:xfrm>
            <a:off x="647271" y="1012004"/>
            <a:ext cx="2562119" cy="4795408"/>
          </a:xfrm>
        </p:spPr>
        <p:txBody>
          <a:bodyPr>
            <a:normAutofit/>
          </a:bodyPr>
          <a:lstStyle/>
          <a:p>
            <a:pPr eaLnBrk="1" fontAlgn="auto" hangingPunct="1">
              <a:spcAft>
                <a:spcPts val="0"/>
              </a:spcAft>
              <a:defRPr/>
            </a:pPr>
            <a:r>
              <a:rPr lang="en-US">
                <a:solidFill>
                  <a:srgbClr val="FFFFFF"/>
                </a:solidFill>
              </a:rPr>
              <a:t>Impacts of Tourism</a:t>
            </a:r>
          </a:p>
        </p:txBody>
      </p:sp>
      <p:sp>
        <p:nvSpPr>
          <p:cNvPr id="11268" name="Slide Number Placeholder 3"/>
          <p:cNvSpPr>
            <a:spLocks noGrp="1"/>
          </p:cNvSpPr>
          <p:nvPr>
            <p:ph type="sldNum" sz="quarter" idx="12"/>
          </p:nvPr>
        </p:nvSpPr>
        <p:spPr bwMode="auto">
          <a:xfrm>
            <a:off x="8044665" y="6356350"/>
            <a:ext cx="470685"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nchorCtr="0" compatLnSpc="1">
            <a:prstTxWarp prst="textNoShape">
              <a:avLst/>
            </a:prstTxWarp>
            <a:normAutofit/>
          </a:bodyPr>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algn="r" eaLnBrk="1" hangingPunct="1">
              <a:spcAft>
                <a:spcPts val="600"/>
              </a:spcAft>
            </a:pPr>
            <a:fld id="{EC7ADA4B-7849-4F6F-92EC-B90B8EF2D692}" type="slidenum">
              <a:rPr lang="en-US" sz="1000">
                <a:solidFill>
                  <a:prstClr val="black">
                    <a:tint val="75000"/>
                  </a:prstClr>
                </a:solidFill>
                <a:latin typeface="Times New Roman" pitchFamily="18" charset="0"/>
                <a:cs typeface="Times New Roman" pitchFamily="18" charset="0"/>
                <a:sym typeface="Times New Roman" pitchFamily="18" charset="0"/>
              </a:rPr>
              <a:pPr algn="r" eaLnBrk="1" hangingPunct="1">
                <a:spcAft>
                  <a:spcPts val="600"/>
                </a:spcAft>
              </a:pPr>
              <a:t>3</a:t>
            </a:fld>
            <a:endParaRPr lang="en-US" sz="1000">
              <a:solidFill>
                <a:prstClr val="black">
                  <a:tint val="75000"/>
                </a:prstClr>
              </a:solidFill>
              <a:latin typeface="Times New Roman" pitchFamily="18" charset="0"/>
              <a:cs typeface="Times New Roman" pitchFamily="18" charset="0"/>
              <a:sym typeface="Times New Roman" pitchFamily="18" charset="0"/>
            </a:endParaRPr>
          </a:p>
        </p:txBody>
      </p:sp>
      <p:sp>
        <p:nvSpPr>
          <p:cNvPr id="11269" name="Text Box 8"/>
          <p:cNvSpPr txBox="1">
            <a:spLocks noChangeArrowheads="1"/>
          </p:cNvSpPr>
          <p:nvPr/>
        </p:nvSpPr>
        <p:spPr bwMode="auto">
          <a:xfrm>
            <a:off x="8763000" y="6629400"/>
            <a:ext cx="1524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b"/>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algn="r" eaLnBrk="1" hangingPunct="1">
              <a:spcAft>
                <a:spcPts val="600"/>
              </a:spcAft>
            </a:pPr>
            <a:fld id="{775E38E2-CB0D-4998-904A-217BEDEB612E}" type="slidenum">
              <a:rPr lang="en-US" sz="1400">
                <a:solidFill>
                  <a:schemeClr val="tx1"/>
                </a:solidFill>
                <a:latin typeface="Times New Roman" pitchFamily="18" charset="0"/>
                <a:cs typeface="Times New Roman" pitchFamily="18" charset="0"/>
                <a:sym typeface="Times New Roman" pitchFamily="18" charset="0"/>
              </a:rPr>
              <a:pPr algn="r" eaLnBrk="1" hangingPunct="1">
                <a:spcAft>
                  <a:spcPts val="600"/>
                </a:spcAft>
              </a:pPr>
              <a:t>3</a:t>
            </a:fld>
            <a:endParaRPr lang="en-US" sz="1400">
              <a:solidFill>
                <a:schemeClr val="tx1"/>
              </a:solidFill>
              <a:latin typeface="Times New Roman" pitchFamily="18" charset="0"/>
              <a:cs typeface="Times New Roman" pitchFamily="18" charset="0"/>
              <a:sym typeface="Times New Roman" pitchFamily="18" charset="0"/>
            </a:endParaRPr>
          </a:p>
        </p:txBody>
      </p:sp>
      <p:graphicFrame>
        <p:nvGraphicFramePr>
          <p:cNvPr id="15365" name="Rectangle 7">
            <a:extLst>
              <a:ext uri="{FF2B5EF4-FFF2-40B4-BE49-F238E27FC236}">
                <a16:creationId xmlns:a16="http://schemas.microsoft.com/office/drawing/2014/main" xmlns="" id="{DC1A5B2D-F650-4034-9095-B3E8C78EFA00}"/>
              </a:ext>
            </a:extLst>
          </p:cNvPr>
          <p:cNvGraphicFramePr>
            <a:graphicFrameLocks noGrp="1"/>
          </p:cNvGraphicFramePr>
          <p:nvPr>
            <p:ph idx="1"/>
            <p:extLst>
              <p:ext uri="{D42A27DB-BD31-4B8C-83A1-F6EECF244321}">
                <p14:modId xmlns:p14="http://schemas.microsoft.com/office/powerpoint/2010/main" val="3786189343"/>
              </p:ext>
            </p:extLst>
          </p:nvPr>
        </p:nvGraphicFramePr>
        <p:xfrm>
          <a:off x="3895725" y="470924"/>
          <a:ext cx="4885203"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Picture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289282" y="5720507"/>
            <a:ext cx="874192" cy="1137493"/>
          </a:xfrm>
          <a:prstGeom prst="rect">
            <a:avLst/>
          </a:prstGeom>
        </p:spPr>
      </p:pic>
      <p:pic>
        <p:nvPicPr>
          <p:cNvPr id="8" name="Picture 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52290" y="6166402"/>
            <a:ext cx="791146" cy="691598"/>
          </a:xfrm>
          <a:prstGeom prst="rect">
            <a:avLst/>
          </a:prstGeom>
        </p:spPr>
      </p:pic>
      <p:sp>
        <p:nvSpPr>
          <p:cNvPr id="9" name="TextBox 8"/>
          <p:cNvSpPr txBox="1"/>
          <p:nvPr/>
        </p:nvSpPr>
        <p:spPr>
          <a:xfrm>
            <a:off x="1043436" y="6581001"/>
            <a:ext cx="4811061" cy="276999"/>
          </a:xfrm>
          <a:prstGeom prst="rect">
            <a:avLst/>
          </a:prstGeom>
          <a:noFill/>
        </p:spPr>
        <p:txBody>
          <a:bodyPr wrap="none" rtlCol="0">
            <a:spAutoFit/>
          </a:bodyPr>
          <a:lstStyle/>
          <a:p>
            <a:r>
              <a:rPr lang="en-US" sz="1200" dirty="0" smtClean="0"/>
              <a:t>© Alexandra</a:t>
            </a:r>
            <a:r>
              <a:rPr lang="en-US" sz="1200" baseline="0" dirty="0" smtClean="0"/>
              <a:t> Coghlan 2019 </a:t>
            </a:r>
            <a:r>
              <a:rPr lang="en-US" sz="1200" i="1" dirty="0" smtClean="0"/>
              <a:t>Introduction</a:t>
            </a:r>
            <a:r>
              <a:rPr lang="en-US" sz="1200" i="1" baseline="0" dirty="0" smtClean="0"/>
              <a:t> to Sustainable </a:t>
            </a:r>
            <a:r>
              <a:rPr lang="en-US" sz="1200" i="1" dirty="0" smtClean="0"/>
              <a:t>Tourism</a:t>
            </a:r>
            <a:endParaRPr lang="en-US" sz="1200" i="1" dirty="0"/>
          </a:p>
        </p:txBody>
      </p:sp>
    </p:spTree>
    <p:extLst>
      <p:ext uri="{BB962C8B-B14F-4D97-AF65-F5344CB8AC3E}">
        <p14:creationId xmlns:p14="http://schemas.microsoft.com/office/powerpoint/2010/main" val="4030897402"/>
      </p:ext>
    </p:extLst>
  </p:cSld>
  <p:clrMapOvr>
    <a:masterClrMapping/>
  </p:clrMapOvr>
  <p:transition spd="slow"/>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73C3A7D3-7348-4439-B281-2572696520F5}"/>
              </a:ext>
            </a:extLst>
          </p:cNvPr>
          <p:cNvPicPr>
            <a:picLocks noChangeAspect="1"/>
          </p:cNvPicPr>
          <p:nvPr/>
        </p:nvPicPr>
        <p:blipFill rotWithShape="1">
          <a:blip r:embed="rId3">
            <a:extLst/>
          </a:blip>
          <a:srcRect l="527" r="8806" b="-1"/>
          <a:stretch/>
        </p:blipFill>
        <p:spPr>
          <a:xfrm>
            <a:off x="20" y="1"/>
            <a:ext cx="9143980" cy="6857999"/>
          </a:xfrm>
          <a:prstGeom prst="rect">
            <a:avLst/>
          </a:prstGeom>
        </p:spPr>
      </p:pic>
      <p:sp>
        <p:nvSpPr>
          <p:cNvPr id="73" name="Freeform 5">
            <a:extLst>
              <a:ext uri="{FF2B5EF4-FFF2-40B4-BE49-F238E27FC236}">
                <a16:creationId xmlns:a16="http://schemas.microsoft.com/office/drawing/2014/main" xmlns="" id="{87CC2527-562A-4F69-B487-4371E5B243E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grayWhite">
          <a:xfrm>
            <a:off x="4882442" y="2714171"/>
            <a:ext cx="4261558" cy="4150119"/>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0000"/>
            </a:schemeClr>
          </a:solidFill>
          <a:ln w="50800" cap="sq" cmpd="dbl">
            <a:noFill/>
            <a:miter lim="800000"/>
          </a:ln>
          <a:effectLst/>
        </p:spPr>
        <p:txBody>
          <a:bodyPr vert="horz" lIns="68580" tIns="34290" rIns="68580" bIns="34290" rtlCol="0" anchor="t">
            <a:normAutofit/>
          </a:bodyPr>
          <a:lstStyle/>
          <a:p>
            <a:pPr algn="ctr">
              <a:spcAft>
                <a:spcPts val="750"/>
              </a:spcAft>
              <a:buClr>
                <a:schemeClr val="tx1"/>
              </a:buClr>
              <a:buSzPct val="100000"/>
            </a:pPr>
            <a:endParaRPr lang="en-US" sz="1200" cap="all"/>
          </a:p>
        </p:txBody>
      </p:sp>
      <p:sp>
        <p:nvSpPr>
          <p:cNvPr id="2" name="Title 1"/>
          <p:cNvSpPr>
            <a:spLocks noGrp="1"/>
          </p:cNvSpPr>
          <p:nvPr>
            <p:ph type="title"/>
          </p:nvPr>
        </p:nvSpPr>
        <p:spPr>
          <a:xfrm>
            <a:off x="5306708" y="3734093"/>
            <a:ext cx="3709553" cy="1375542"/>
          </a:xfrm>
        </p:spPr>
        <p:txBody>
          <a:bodyPr vert="horz" lIns="91440" tIns="45720" rIns="91440" bIns="45720" rtlCol="0" anchor="b">
            <a:normAutofit fontScale="90000"/>
          </a:bodyPr>
          <a:lstStyle/>
          <a:p>
            <a:pPr algn="ctr">
              <a:lnSpc>
                <a:spcPct val="90000"/>
              </a:lnSpc>
              <a:defRPr/>
            </a:pPr>
            <a:r>
              <a:rPr lang="en-US" sz="3200" kern="1200" dirty="0">
                <a:solidFill>
                  <a:schemeClr val="tx1"/>
                </a:solidFill>
                <a:latin typeface="+mj-lt"/>
                <a:ea typeface="+mj-ea"/>
                <a:cs typeface="+mj-cs"/>
              </a:rPr>
              <a:t>Environmental Benefits of tourism   </a:t>
            </a:r>
          </a:p>
        </p:txBody>
      </p:sp>
      <p:sp>
        <p:nvSpPr>
          <p:cNvPr id="4" name="Text Placeholder 3"/>
          <p:cNvSpPr>
            <a:spLocks noGrp="1"/>
          </p:cNvSpPr>
          <p:nvPr>
            <p:ph type="body" idx="1"/>
          </p:nvPr>
        </p:nvSpPr>
        <p:spPr>
          <a:xfrm>
            <a:off x="5537637" y="5243376"/>
            <a:ext cx="3247697" cy="512463"/>
          </a:xfrm>
        </p:spPr>
        <p:txBody>
          <a:bodyPr vert="horz" lIns="91440" tIns="45720" rIns="91440" bIns="45720" rtlCol="0">
            <a:normAutofit/>
          </a:bodyPr>
          <a:lstStyle/>
          <a:p>
            <a:pPr algn="ctr">
              <a:lnSpc>
                <a:spcPct val="90000"/>
              </a:lnSpc>
              <a:spcBef>
                <a:spcPts val="1000"/>
              </a:spcBef>
            </a:pPr>
            <a:r>
              <a:rPr lang="en-US" sz="400" kern="1200" dirty="0">
                <a:solidFill>
                  <a:schemeClr val="tx1"/>
                </a:solidFill>
                <a:latin typeface="+mn-lt"/>
                <a:ea typeface="+mn-ea"/>
                <a:cs typeface="+mn-cs"/>
              </a:rPr>
              <a:t>Climate change </a:t>
            </a:r>
          </a:p>
        </p:txBody>
      </p:sp>
      <p:sp>
        <p:nvSpPr>
          <p:cNvPr id="45060" name="Slide Number Placeholder 3"/>
          <p:cNvSpPr>
            <a:spLocks noGrp="1"/>
          </p:cNvSpPr>
          <p:nvPr>
            <p:ph type="sldNum" sz="quarter" idx="12"/>
          </p:nvPr>
        </p:nvSpPr>
        <p:spPr bwMode="auto">
          <a:xfrm>
            <a:off x="7024326" y="3292078"/>
            <a:ext cx="274320" cy="273844"/>
          </a:xfrm>
          <a:prstGeom prst="ellipse">
            <a:avLst/>
          </a:prstGeom>
          <a:solidFill>
            <a:schemeClr val="bg1">
              <a:alpha val="30000"/>
            </a:schemeClr>
          </a:solidFill>
          <a:ln>
            <a:solidFill>
              <a:schemeClr val="tx1">
                <a:lumMod val="75000"/>
                <a:lumOff val="25000"/>
              </a:schemeClr>
            </a:solidFill>
          </a:ln>
          <a:extLst/>
        </p:spPr>
        <p:txBody>
          <a:bodyPr vert="horz" lIns="91440" tIns="45720" rIns="91440" bIns="45720" numCol="1" rtlCol="0" anchor="ctr" anchorCtr="0" compatLnSpc="1">
            <a:prstTxWarp prst="textNoShape">
              <a:avLst/>
            </a:prstTxWarp>
            <a:normAutofit fontScale="62500" lnSpcReduction="20000"/>
          </a:bodyPr>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algn="ctr" eaLnBrk="1" hangingPunct="1">
              <a:lnSpc>
                <a:spcPct val="90000"/>
              </a:lnSpc>
              <a:spcAft>
                <a:spcPts val="600"/>
              </a:spcAft>
              <a:defRPr/>
            </a:pPr>
            <a:fld id="{9C104E81-9CF6-4DDF-8B8A-4EE22840A187}" type="slidenum">
              <a:rPr lang="en-US" sz="700" b="0">
                <a:solidFill>
                  <a:schemeClr val="tx1"/>
                </a:solidFill>
                <a:latin typeface="+mn-lt"/>
                <a:ea typeface="+mn-ea"/>
                <a:cs typeface="+mn-cs"/>
              </a:rPr>
              <a:pPr algn="ctr" eaLnBrk="1" hangingPunct="1">
                <a:lnSpc>
                  <a:spcPct val="90000"/>
                </a:lnSpc>
                <a:spcAft>
                  <a:spcPts val="600"/>
                </a:spcAft>
                <a:defRPr/>
              </a:pPr>
              <a:t>30</a:t>
            </a:fld>
            <a:endParaRPr lang="en-US" sz="700" b="0">
              <a:solidFill>
                <a:schemeClr val="tx1"/>
              </a:solidFill>
              <a:latin typeface="+mn-lt"/>
              <a:ea typeface="+mn-ea"/>
              <a:cs typeface="+mn-cs"/>
            </a:endParaRPr>
          </a:p>
        </p:txBody>
      </p:sp>
      <p:cxnSp>
        <p:nvCxnSpPr>
          <p:cNvPr id="75" name="Straight Connector 74">
            <a:extLst>
              <a:ext uri="{FF2B5EF4-FFF2-40B4-BE49-F238E27FC236}">
                <a16:creationId xmlns:a16="http://schemas.microsoft.com/office/drawing/2014/main" xmlns="" id="{BCDAEC91-5BCE-4B55-9CC0-43EF94CB734B}"/>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6810703" y="5154215"/>
            <a:ext cx="701565"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495732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 name="Freeform: Shape 71">
            <a:extLst>
              <a:ext uri="{FF2B5EF4-FFF2-40B4-BE49-F238E27FC236}">
                <a16:creationId xmlns:a16="http://schemas.microsoft.com/office/drawing/2014/main" xmlns="" id="{46C2E80F-49A6-4372-B103-219D417A55E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63072" y="470925"/>
            <a:ext cx="3285756"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4753" name="Rectangle 1"/>
          <p:cNvSpPr>
            <a:spLocks noGrp="1" noChangeArrowheads="1"/>
          </p:cNvSpPr>
          <p:nvPr>
            <p:ph type="title"/>
          </p:nvPr>
        </p:nvSpPr>
        <p:spPr>
          <a:xfrm>
            <a:off x="647271" y="1012004"/>
            <a:ext cx="2562119" cy="4795408"/>
          </a:xfrm>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38098" tIns="38098" rIns="38098" bIns="38098">
            <a:normAutofit/>
          </a:bodyPr>
          <a:lstStyle/>
          <a:p>
            <a:pPr eaLnBrk="1" hangingPunct="1">
              <a:defRPr/>
            </a:pPr>
            <a:r>
              <a:rPr lang="en-US" sz="3400">
                <a:solidFill>
                  <a:srgbClr val="FFFFFF"/>
                </a:solidFill>
              </a:rPr>
              <a:t>Possible benefits of tourism for the natural environment</a:t>
            </a:r>
          </a:p>
        </p:txBody>
      </p:sp>
      <p:graphicFrame>
        <p:nvGraphicFramePr>
          <p:cNvPr id="74755" name="Rectangle 2">
            <a:extLst>
              <a:ext uri="{FF2B5EF4-FFF2-40B4-BE49-F238E27FC236}">
                <a16:creationId xmlns:a16="http://schemas.microsoft.com/office/drawing/2014/main" xmlns="" id="{15E9FBA7-3FB4-4F9D-8F81-69A88E577FFB}"/>
              </a:ext>
            </a:extLst>
          </p:cNvPr>
          <p:cNvGraphicFramePr/>
          <p:nvPr>
            <p:extLst>
              <p:ext uri="{D42A27DB-BD31-4B8C-83A1-F6EECF244321}">
                <p14:modId xmlns:p14="http://schemas.microsoft.com/office/powerpoint/2010/main" val="1636162014"/>
              </p:ext>
            </p:extLst>
          </p:nvPr>
        </p:nvGraphicFramePr>
        <p:xfrm>
          <a:off x="3895725" y="470924"/>
          <a:ext cx="4885203" cy="58854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264390" y="5778061"/>
            <a:ext cx="874192" cy="1137493"/>
          </a:xfrm>
          <a:prstGeom prst="rect">
            <a:avLst/>
          </a:prstGeom>
        </p:spPr>
      </p:pic>
      <p:pic>
        <p:nvPicPr>
          <p:cNvPr id="6" name="Picture 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27398" y="6223956"/>
            <a:ext cx="791146" cy="691598"/>
          </a:xfrm>
          <a:prstGeom prst="rect">
            <a:avLst/>
          </a:prstGeom>
        </p:spPr>
      </p:pic>
      <p:sp>
        <p:nvSpPr>
          <p:cNvPr id="7" name="TextBox 6"/>
          <p:cNvSpPr txBox="1"/>
          <p:nvPr/>
        </p:nvSpPr>
        <p:spPr>
          <a:xfrm>
            <a:off x="1018544" y="6638555"/>
            <a:ext cx="4811061" cy="276999"/>
          </a:xfrm>
          <a:prstGeom prst="rect">
            <a:avLst/>
          </a:prstGeom>
          <a:noFill/>
        </p:spPr>
        <p:txBody>
          <a:bodyPr wrap="none" rtlCol="0">
            <a:spAutoFit/>
          </a:bodyPr>
          <a:lstStyle/>
          <a:p>
            <a:r>
              <a:rPr lang="en-US" sz="1200" dirty="0" smtClean="0"/>
              <a:t>© Alexandra</a:t>
            </a:r>
            <a:r>
              <a:rPr lang="en-US" sz="1200" baseline="0" dirty="0" smtClean="0"/>
              <a:t> Coghlan 2019 </a:t>
            </a:r>
            <a:r>
              <a:rPr lang="en-US" sz="1200" i="1" dirty="0" smtClean="0"/>
              <a:t>Introduction</a:t>
            </a:r>
            <a:r>
              <a:rPr lang="en-US" sz="1200" i="1" baseline="0" dirty="0" smtClean="0"/>
              <a:t> to Sustainable </a:t>
            </a:r>
            <a:r>
              <a:rPr lang="en-US" sz="1200" i="1" dirty="0" smtClean="0"/>
              <a:t>Tourism</a:t>
            </a:r>
            <a:endParaRPr lang="en-US" sz="1200" i="1" dirty="0"/>
          </a:p>
        </p:txBody>
      </p:sp>
    </p:spTree>
    <p:extLst>
      <p:ext uri="{BB962C8B-B14F-4D97-AF65-F5344CB8AC3E}">
        <p14:creationId xmlns:p14="http://schemas.microsoft.com/office/powerpoint/2010/main" val="99646789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Down Arrow 7">
            <a:extLst>
              <a:ext uri="{FF2B5EF4-FFF2-40B4-BE49-F238E27FC236}">
                <a16:creationId xmlns:a16="http://schemas.microsoft.com/office/drawing/2014/main" xmlns="" id="{B547373F-AF2E-4907-B442-9F902B387FD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00075" y="-4763"/>
            <a:ext cx="2500311" cy="3338514"/>
          </a:xfrm>
          <a:prstGeom prst="downArrow">
            <a:avLst>
              <a:gd name="adj1" fmla="val 100000"/>
              <a:gd name="adj2" fmla="val 26890"/>
            </a:avLst>
          </a:prstGeom>
          <a:solidFill>
            <a:schemeClr val="tx1">
              <a:lumMod val="85000"/>
              <a:lumOff val="15000"/>
            </a:schemeClr>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E6D5C55C-8771-4645-A971-F375EBE12F2C}"/>
              </a:ext>
            </a:extLst>
          </p:cNvPr>
          <p:cNvSpPr>
            <a:spLocks noGrp="1"/>
          </p:cNvSpPr>
          <p:nvPr>
            <p:ph type="title"/>
          </p:nvPr>
        </p:nvSpPr>
        <p:spPr>
          <a:xfrm>
            <a:off x="771525" y="190501"/>
            <a:ext cx="2164556" cy="2486024"/>
          </a:xfrm>
          <a:noFill/>
        </p:spPr>
        <p:txBody>
          <a:bodyPr vert="horz" lIns="91440" tIns="45720" rIns="91440" bIns="45720" rtlCol="0" anchor="ctr">
            <a:normAutofit/>
          </a:bodyPr>
          <a:lstStyle/>
          <a:p>
            <a:pPr algn="ctr">
              <a:lnSpc>
                <a:spcPct val="90000"/>
              </a:lnSpc>
            </a:pPr>
            <a:r>
              <a:rPr lang="en-US" sz="3100">
                <a:solidFill>
                  <a:schemeClr val="bg1"/>
                </a:solidFill>
              </a:rPr>
              <a:t>Tourism and Poaching </a:t>
            </a:r>
          </a:p>
        </p:txBody>
      </p:sp>
      <p:pic>
        <p:nvPicPr>
          <p:cNvPr id="8" name="Picture 2" descr="https://embedwistia-a.akamaihd.net/deliveries/f715b6cc62578a4a4ca9a03a57a0603e2f4b2fe5.jpg?image_play_button_size=2x&amp;image_crop_resized=960x540&amp;image_play_button=1&amp;image_play_button_color=54bbffe0">
            <a:hlinkClick r:id="rId2"/>
            <a:extLst>
              <a:ext uri="{FF2B5EF4-FFF2-40B4-BE49-F238E27FC236}">
                <a16:creationId xmlns:a16="http://schemas.microsoft.com/office/drawing/2014/main" xmlns="" id="{CD6782F9-D6C7-43B0-960A-9F99D6695BB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3688" y="2627290"/>
            <a:ext cx="7165149" cy="40303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19657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6" name="Rectangle 205">
            <a:extLst>
              <a:ext uri="{FF2B5EF4-FFF2-40B4-BE49-F238E27FC236}">
                <a16:creationId xmlns:a16="http://schemas.microsoft.com/office/drawing/2014/main" xmlns="" id="{23962611-DFD5-4092-AAFD-559E3DFCE2C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56616" y="0"/>
            <a:ext cx="8182719"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8" name="Picture 207">
            <a:extLst>
              <a:ext uri="{FF2B5EF4-FFF2-40B4-BE49-F238E27FC236}">
                <a16:creationId xmlns:a16="http://schemas.microsoft.com/office/drawing/2014/main" xmlns="" id="{2270F1FA-0425-408F-9861-80BF5AFB276D}"/>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6393" name="Rectangle 7"/>
          <p:cNvSpPr>
            <a:spLocks noGrp="1" noChangeArrowheads="1"/>
          </p:cNvSpPr>
          <p:nvPr>
            <p:ph type="title"/>
          </p:nvPr>
        </p:nvSpPr>
        <p:spPr>
          <a:xfrm>
            <a:off x="2284026" y="2043663"/>
            <a:ext cx="4578895" cy="2031055"/>
          </a:xfrm>
        </p:spPr>
        <p:txBody>
          <a:bodyPr vert="horz" lIns="91440" tIns="45720" rIns="91440" bIns="45720" rtlCol="0" anchor="b">
            <a:normAutofit/>
          </a:bodyPr>
          <a:lstStyle/>
          <a:p>
            <a:pPr algn="ctr">
              <a:lnSpc>
                <a:spcPct val="90000"/>
              </a:lnSpc>
              <a:defRPr/>
            </a:pPr>
            <a:r>
              <a:rPr lang="en-US" sz="4700" kern="1200">
                <a:solidFill>
                  <a:srgbClr val="FFFFFF"/>
                </a:solidFill>
                <a:latin typeface="+mj-lt"/>
                <a:ea typeface="+mj-ea"/>
                <a:cs typeface="+mj-cs"/>
              </a:rPr>
              <a:t>Economic Impacts</a:t>
            </a:r>
            <a:br>
              <a:rPr lang="en-US" sz="4700" kern="1200">
                <a:solidFill>
                  <a:srgbClr val="FFFFFF"/>
                </a:solidFill>
                <a:latin typeface="+mj-lt"/>
                <a:ea typeface="+mj-ea"/>
                <a:cs typeface="+mj-cs"/>
              </a:rPr>
            </a:br>
            <a:endParaRPr lang="en-US" sz="4700" kern="1200">
              <a:solidFill>
                <a:srgbClr val="FFFFFF"/>
              </a:solidFill>
              <a:latin typeface="+mj-lt"/>
              <a:ea typeface="+mj-ea"/>
              <a:cs typeface="+mj-cs"/>
            </a:endParaRPr>
          </a:p>
        </p:txBody>
      </p:sp>
      <p:sp>
        <p:nvSpPr>
          <p:cNvPr id="12291" name="Slide Number Placeholder 3"/>
          <p:cNvSpPr>
            <a:spLocks noGrp="1"/>
          </p:cNvSpPr>
          <p:nvPr>
            <p:ph type="sldNum" sz="quarter" idx="12"/>
          </p:nvPr>
        </p:nvSpPr>
        <p:spPr bwMode="auto">
          <a:xfrm>
            <a:off x="8119447" y="6223702"/>
            <a:ext cx="428046" cy="314067"/>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numCol="1" rtlCol="0" anchor="ctr" anchorCtr="0" compatLnSpc="1">
            <a:prstTxWarp prst="textNoShape">
              <a:avLst/>
            </a:prstTxWarp>
            <a:normAutofit/>
          </a:bodyPr>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algn="r" eaLnBrk="1" hangingPunct="1">
              <a:spcAft>
                <a:spcPts val="600"/>
              </a:spcAft>
              <a:defRPr/>
            </a:pPr>
            <a:fld id="{C5ACF73A-E8E3-43E8-B370-BF82A6756183}" type="slidenum">
              <a:rPr lang="en-US" sz="900" b="0">
                <a:solidFill>
                  <a:srgbClr val="898989"/>
                </a:solidFill>
                <a:latin typeface="+mn-lt"/>
                <a:ea typeface="+mn-ea"/>
                <a:cs typeface="+mn-cs"/>
                <a:sym typeface="Times New Roman" pitchFamily="18" charset="0"/>
              </a:rPr>
              <a:pPr algn="r" eaLnBrk="1" hangingPunct="1">
                <a:spcAft>
                  <a:spcPts val="600"/>
                </a:spcAft>
                <a:defRPr/>
              </a:pPr>
              <a:t>4</a:t>
            </a:fld>
            <a:endParaRPr lang="en-US" sz="900" b="0">
              <a:solidFill>
                <a:srgbClr val="898989"/>
              </a:solidFill>
              <a:latin typeface="+mn-lt"/>
              <a:ea typeface="+mn-ea"/>
              <a:cs typeface="+mn-cs"/>
              <a:sym typeface="Times New Roman" pitchFamily="18" charset="0"/>
            </a:endParaRPr>
          </a:p>
        </p:txBody>
      </p:sp>
      <p:sp>
        <p:nvSpPr>
          <p:cNvPr id="12292" name="Text Box 8"/>
          <p:cNvSpPr txBox="1">
            <a:spLocks noChangeArrowheads="1"/>
          </p:cNvSpPr>
          <p:nvPr/>
        </p:nvSpPr>
        <p:spPr bwMode="auto">
          <a:xfrm>
            <a:off x="8763000" y="6629400"/>
            <a:ext cx="1524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b"/>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algn="r" eaLnBrk="1" hangingPunct="1">
              <a:spcAft>
                <a:spcPts val="600"/>
              </a:spcAft>
            </a:pPr>
            <a:fld id="{AB10E08B-E49A-4308-8D8B-6A2D94A471E9}" type="slidenum">
              <a:rPr lang="en-US" sz="2400">
                <a:solidFill>
                  <a:schemeClr val="tx1"/>
                </a:solidFill>
                <a:latin typeface="Times New Roman" pitchFamily="18" charset="0"/>
                <a:cs typeface="Times New Roman" pitchFamily="18" charset="0"/>
                <a:sym typeface="Times New Roman" pitchFamily="18" charset="0"/>
              </a:rPr>
              <a:pPr algn="r" eaLnBrk="1" hangingPunct="1">
                <a:spcAft>
                  <a:spcPts val="600"/>
                </a:spcAft>
              </a:pPr>
              <a:t>4</a:t>
            </a:fld>
            <a:endParaRPr lang="en-US" sz="2400">
              <a:solidFill>
                <a:schemeClr val="tx1"/>
              </a:solidFill>
              <a:latin typeface="Times New Roman" pitchFamily="18" charset="0"/>
              <a:cs typeface="Times New Roman" pitchFamily="18" charset="0"/>
              <a:sym typeface="Times New Roman" pitchFamily="18" charset="0"/>
            </a:endParaRP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90745" y="5720507"/>
            <a:ext cx="874192" cy="1137493"/>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3753" y="6166402"/>
            <a:ext cx="791146" cy="691598"/>
          </a:xfrm>
          <a:prstGeom prst="rect">
            <a:avLst/>
          </a:prstGeom>
        </p:spPr>
      </p:pic>
      <p:sp>
        <p:nvSpPr>
          <p:cNvPr id="9" name="TextBox 8"/>
          <p:cNvSpPr txBox="1"/>
          <p:nvPr/>
        </p:nvSpPr>
        <p:spPr>
          <a:xfrm>
            <a:off x="1044899" y="6581001"/>
            <a:ext cx="4811061" cy="276999"/>
          </a:xfrm>
          <a:prstGeom prst="rect">
            <a:avLst/>
          </a:prstGeom>
          <a:noFill/>
        </p:spPr>
        <p:txBody>
          <a:bodyPr wrap="none" rtlCol="0">
            <a:spAutoFit/>
          </a:bodyPr>
          <a:lstStyle/>
          <a:p>
            <a:r>
              <a:rPr lang="en-US" sz="1200" dirty="0" smtClean="0"/>
              <a:t>© Alexandra</a:t>
            </a:r>
            <a:r>
              <a:rPr lang="en-US" sz="1200" baseline="0" dirty="0" smtClean="0"/>
              <a:t> Coghlan 2019 </a:t>
            </a:r>
            <a:r>
              <a:rPr lang="en-US" sz="1200" i="1" dirty="0" smtClean="0"/>
              <a:t>Introduction</a:t>
            </a:r>
            <a:r>
              <a:rPr lang="en-US" sz="1200" i="1" baseline="0" dirty="0" smtClean="0"/>
              <a:t> to Sustainable </a:t>
            </a:r>
            <a:r>
              <a:rPr lang="en-US" sz="1200" i="1" dirty="0" smtClean="0"/>
              <a:t>Tourism</a:t>
            </a:r>
            <a:endParaRPr lang="en-US" sz="1200" i="1" dirty="0"/>
          </a:p>
        </p:txBody>
      </p:sp>
    </p:spTree>
    <p:extLst>
      <p:ext uri="{BB962C8B-B14F-4D97-AF65-F5344CB8AC3E}">
        <p14:creationId xmlns:p14="http://schemas.microsoft.com/office/powerpoint/2010/main" val="1298820139"/>
      </p:ext>
    </p:extLst>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7" name="Rectangle 140">
            <a:extLst>
              <a:ext uri="{FF2B5EF4-FFF2-40B4-BE49-F238E27FC236}">
                <a16:creationId xmlns:a16="http://schemas.microsoft.com/office/drawing/2014/main" xmlns="" id="{AFA67CD3-AB4E-4A7A-BEB8-53C445D8C44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860045"/>
            <a:ext cx="4694659" cy="573405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43" name="Picture 142">
            <a:extLst>
              <a:ext uri="{FF2B5EF4-FFF2-40B4-BE49-F238E27FC236}">
                <a16:creationId xmlns:a16="http://schemas.microsoft.com/office/drawing/2014/main" xmlns="" id="{07CF545F-9C2E-4446-97CD-AD92990C2B68}"/>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3">
            <a:extLst>
              <a:ext uri="{28A0092B-C50C-407E-A947-70E740481C1C}">
                <a14:useLocalDpi xmlns:a14="http://schemas.microsoft.com/office/drawing/2010/main" val="0"/>
              </a:ext>
            </a:extLst>
          </a:blip>
          <a:srcRect r="10299"/>
          <a:stretch/>
        </p:blipFill>
        <p:spPr>
          <a:xfrm>
            <a:off x="-1" y="857250"/>
            <a:ext cx="9144001" cy="5734050"/>
          </a:xfrm>
          <a:prstGeom prst="rect">
            <a:avLst/>
          </a:prstGeom>
        </p:spPr>
      </p:pic>
      <p:sp>
        <p:nvSpPr>
          <p:cNvPr id="15368" name="Rectangle 6"/>
          <p:cNvSpPr>
            <a:spLocks noGrp="1" noChangeArrowheads="1"/>
          </p:cNvSpPr>
          <p:nvPr>
            <p:ph type="title"/>
          </p:nvPr>
        </p:nvSpPr>
        <p:spPr>
          <a:xfrm>
            <a:off x="4570578" y="1257300"/>
            <a:ext cx="3988849" cy="1381125"/>
          </a:xfrm>
        </p:spPr>
        <p:txBody>
          <a:bodyPr>
            <a:normAutofit/>
          </a:bodyPr>
          <a:lstStyle/>
          <a:p>
            <a:pPr eaLnBrk="1" fontAlgn="auto" hangingPunct="1">
              <a:spcAft>
                <a:spcPts val="0"/>
              </a:spcAft>
              <a:defRPr/>
            </a:pPr>
            <a:r>
              <a:rPr lang="en-US">
                <a:solidFill>
                  <a:srgbClr val="000000"/>
                </a:solidFill>
              </a:rPr>
              <a:t>Economic Benefits</a:t>
            </a:r>
          </a:p>
        </p:txBody>
      </p:sp>
      <p:sp>
        <p:nvSpPr>
          <p:cNvPr id="144" name="Freeform 62">
            <a:extLst>
              <a:ext uri="{FF2B5EF4-FFF2-40B4-BE49-F238E27FC236}">
                <a16:creationId xmlns:a16="http://schemas.microsoft.com/office/drawing/2014/main" xmlns="" id="{339C8D78-A644-462F-B674-F440635E535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9525" y="1468363"/>
            <a:ext cx="4180922" cy="4515805"/>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85000"/>
                  </a:schemeClr>
                </a:gs>
                <a:gs pos="100000">
                  <a:schemeClr val="bg2">
                    <a:lumMod val="8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pic>
        <p:nvPicPr>
          <p:cNvPr id="140" name="Graphic 139" descr="Upward trend">
            <a:extLst>
              <a:ext uri="{FF2B5EF4-FFF2-40B4-BE49-F238E27FC236}">
                <a16:creationId xmlns:a16="http://schemas.microsoft.com/office/drawing/2014/main" xmlns="" id="{E02A6CCD-00D0-4A46-A955-AFAF2E9EC3A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339490" y="2079067"/>
            <a:ext cx="3026740" cy="3026740"/>
          </a:xfrm>
          <a:prstGeom prst="rect">
            <a:avLst/>
          </a:prstGeom>
        </p:spPr>
      </p:pic>
      <p:sp>
        <p:nvSpPr>
          <p:cNvPr id="18435" name="Rectangle 7"/>
          <p:cNvSpPr>
            <a:spLocks noGrp="1" noChangeArrowheads="1"/>
          </p:cNvSpPr>
          <p:nvPr>
            <p:ph idx="1"/>
          </p:nvPr>
        </p:nvSpPr>
        <p:spPr>
          <a:xfrm>
            <a:off x="4570579" y="2947260"/>
            <a:ext cx="4003614" cy="2927188"/>
          </a:xfrm>
        </p:spPr>
        <p:txBody>
          <a:bodyPr anchor="ctr">
            <a:normAutofit/>
          </a:bodyPr>
          <a:lstStyle/>
          <a:p>
            <a:pPr marL="514350" indent="-446088" eaLnBrk="1" hangingPunct="1">
              <a:buSzPct val="99000"/>
              <a:buFontTx/>
              <a:buAutoNum type="arabicPeriod"/>
              <a:defRPr/>
            </a:pPr>
            <a:r>
              <a:rPr lang="en-US" sz="1500">
                <a:solidFill>
                  <a:srgbClr val="000000"/>
                </a:solidFill>
              </a:rPr>
              <a:t>Revenue</a:t>
            </a:r>
          </a:p>
          <a:p>
            <a:pPr marL="514350" indent="-446088" eaLnBrk="1" hangingPunct="1">
              <a:buSzPct val="99000"/>
              <a:buFontTx/>
              <a:buAutoNum type="arabicPeriod"/>
              <a:defRPr/>
            </a:pPr>
            <a:r>
              <a:rPr lang="en-US" sz="1500">
                <a:solidFill>
                  <a:srgbClr val="000000"/>
                </a:solidFill>
              </a:rPr>
              <a:t>Employment</a:t>
            </a:r>
          </a:p>
          <a:p>
            <a:pPr marL="514350" indent="-446088" eaLnBrk="1" hangingPunct="1">
              <a:buSzPct val="99000"/>
              <a:buFontTx/>
              <a:buAutoNum type="arabicPeriod"/>
              <a:defRPr/>
            </a:pPr>
            <a:r>
              <a:rPr lang="en-US" sz="1500">
                <a:solidFill>
                  <a:srgbClr val="000000"/>
                </a:solidFill>
              </a:rPr>
              <a:t>Regional Development</a:t>
            </a:r>
          </a:p>
        </p:txBody>
      </p:sp>
      <p:sp>
        <p:nvSpPr>
          <p:cNvPr id="14340" name="Slide Number Placeholder 3"/>
          <p:cNvSpPr>
            <a:spLocks noGrp="1"/>
          </p:cNvSpPr>
          <p:nvPr>
            <p:ph type="sldNum" sz="quarter" idx="12"/>
          </p:nvPr>
        </p:nvSpPr>
        <p:spPr bwMode="auto">
          <a:xfrm>
            <a:off x="8267450" y="6372752"/>
            <a:ext cx="428046" cy="235550"/>
          </a:xfrm>
          <a:prstGeom prst="ellipse">
            <a:avLst/>
          </a:prstGeom>
          <a:extLst/>
        </p:spPr>
        <p:txBody>
          <a:bodyPr numCol="1" anchorCtr="0" compatLnSpc="1">
            <a:prstTxWarp prst="textNoShape">
              <a:avLst/>
            </a:prstTxWarp>
            <a:normAutofit/>
          </a:bodyPr>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eaLnBrk="1" hangingPunct="1">
              <a:lnSpc>
                <a:spcPct val="90000"/>
              </a:lnSpc>
              <a:spcAft>
                <a:spcPts val="600"/>
              </a:spcAft>
            </a:pPr>
            <a:fld id="{4161CE67-63E5-4140-A31B-9BD94D06DA25}" type="slidenum">
              <a:rPr lang="en-US" sz="500">
                <a:solidFill>
                  <a:srgbClr val="898989"/>
                </a:solidFill>
                <a:latin typeface="Times New Roman" pitchFamily="18" charset="0"/>
                <a:cs typeface="Times New Roman" pitchFamily="18" charset="0"/>
                <a:sym typeface="Times New Roman" pitchFamily="18" charset="0"/>
              </a:rPr>
              <a:pPr eaLnBrk="1" hangingPunct="1">
                <a:lnSpc>
                  <a:spcPct val="90000"/>
                </a:lnSpc>
                <a:spcAft>
                  <a:spcPts val="600"/>
                </a:spcAft>
              </a:pPr>
              <a:t>5</a:t>
            </a:fld>
            <a:endParaRPr lang="en-US" sz="500">
              <a:solidFill>
                <a:srgbClr val="898989"/>
              </a:solidFill>
              <a:latin typeface="Times New Roman" pitchFamily="18" charset="0"/>
              <a:cs typeface="Times New Roman" pitchFamily="18" charset="0"/>
              <a:sym typeface="Times New Roman" pitchFamily="18" charset="0"/>
            </a:endParaRPr>
          </a:p>
        </p:txBody>
      </p:sp>
      <p:sp>
        <p:nvSpPr>
          <p:cNvPr id="14341" name="Text Box 8"/>
          <p:cNvSpPr txBox="1">
            <a:spLocks noChangeArrowheads="1"/>
          </p:cNvSpPr>
          <p:nvPr/>
        </p:nvSpPr>
        <p:spPr bwMode="auto">
          <a:xfrm>
            <a:off x="8763000" y="6629400"/>
            <a:ext cx="1524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b"/>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algn="r" eaLnBrk="1" hangingPunct="1">
              <a:spcAft>
                <a:spcPts val="600"/>
              </a:spcAft>
            </a:pPr>
            <a:fld id="{1F8D86C6-0E5B-44D8-9432-DF0E8D419B90}" type="slidenum">
              <a:rPr lang="en-US" sz="1400">
                <a:solidFill>
                  <a:schemeClr val="tx1"/>
                </a:solidFill>
                <a:latin typeface="Times New Roman" pitchFamily="18" charset="0"/>
                <a:cs typeface="Times New Roman" pitchFamily="18" charset="0"/>
                <a:sym typeface="Times New Roman" pitchFamily="18" charset="0"/>
              </a:rPr>
              <a:pPr algn="r" eaLnBrk="1" hangingPunct="1">
                <a:spcAft>
                  <a:spcPts val="600"/>
                </a:spcAft>
              </a:pPr>
              <a:t>5</a:t>
            </a:fld>
            <a:endParaRPr lang="en-US" sz="1400">
              <a:solidFill>
                <a:schemeClr val="tx1"/>
              </a:solidFill>
              <a:latin typeface="Times New Roman" pitchFamily="18" charset="0"/>
              <a:cs typeface="Times New Roman" pitchFamily="18" charset="0"/>
              <a:sym typeface="Times New Roman" pitchFamily="18" charset="0"/>
            </a:endParaRPr>
          </a:p>
        </p:txBody>
      </p:sp>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322695" y="5733402"/>
            <a:ext cx="874192" cy="1137493"/>
          </a:xfrm>
          <a:prstGeom prst="rect">
            <a:avLst/>
          </a:prstGeom>
        </p:spPr>
      </p:pic>
      <p:pic>
        <p:nvPicPr>
          <p:cNvPr id="11" name="Picture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85703" y="6179297"/>
            <a:ext cx="791146" cy="691598"/>
          </a:xfrm>
          <a:prstGeom prst="rect">
            <a:avLst/>
          </a:prstGeom>
        </p:spPr>
      </p:pic>
      <p:sp>
        <p:nvSpPr>
          <p:cNvPr id="12" name="TextBox 11"/>
          <p:cNvSpPr txBox="1"/>
          <p:nvPr/>
        </p:nvSpPr>
        <p:spPr>
          <a:xfrm>
            <a:off x="1076849" y="6593896"/>
            <a:ext cx="4811061" cy="276999"/>
          </a:xfrm>
          <a:prstGeom prst="rect">
            <a:avLst/>
          </a:prstGeom>
          <a:noFill/>
        </p:spPr>
        <p:txBody>
          <a:bodyPr wrap="none" rtlCol="0">
            <a:spAutoFit/>
          </a:bodyPr>
          <a:lstStyle/>
          <a:p>
            <a:r>
              <a:rPr lang="en-US" sz="1200" dirty="0" smtClean="0"/>
              <a:t>© Alexandra</a:t>
            </a:r>
            <a:r>
              <a:rPr lang="en-US" sz="1200" baseline="0" dirty="0" smtClean="0"/>
              <a:t> Coghlan 2019 </a:t>
            </a:r>
            <a:r>
              <a:rPr lang="en-US" sz="1200" i="1" dirty="0" smtClean="0"/>
              <a:t>Introduction</a:t>
            </a:r>
            <a:r>
              <a:rPr lang="en-US" sz="1200" i="1" baseline="0" dirty="0" smtClean="0"/>
              <a:t> to Sustainable </a:t>
            </a:r>
            <a:r>
              <a:rPr lang="en-US" sz="1200" i="1" dirty="0" smtClean="0"/>
              <a:t>Tourism</a:t>
            </a:r>
            <a:endParaRPr lang="en-US" sz="1200" i="1" dirty="0"/>
          </a:p>
        </p:txBody>
      </p:sp>
    </p:spTree>
    <p:extLst>
      <p:ext uri="{BB962C8B-B14F-4D97-AF65-F5344CB8AC3E}">
        <p14:creationId xmlns:p14="http://schemas.microsoft.com/office/powerpoint/2010/main" val="1181343872"/>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7" name="Rectangle 136">
            <a:extLst>
              <a:ext uri="{FF2B5EF4-FFF2-40B4-BE49-F238E27FC236}">
                <a16:creationId xmlns:a16="http://schemas.microsoft.com/office/drawing/2014/main" xmlns="" id="{15911E3A-C35B-4EF7-A355-B84E9A14AF4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
            <a:ext cx="9144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39" name="Group 138">
            <a:extLst>
              <a:ext uri="{FF2B5EF4-FFF2-40B4-BE49-F238E27FC236}">
                <a16:creationId xmlns:a16="http://schemas.microsoft.com/office/drawing/2014/main" xmlns="" id="{E21ADB3D-AD65-44B4-847D-5E90E90A5D16}"/>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313134" y="0"/>
            <a:ext cx="9438087" cy="6853238"/>
            <a:chOff x="-417513" y="0"/>
            <a:chExt cx="12584114" cy="6853238"/>
          </a:xfrm>
        </p:grpSpPr>
        <p:sp>
          <p:nvSpPr>
            <p:cNvPr id="140" name="Freeform 5">
              <a:extLst>
                <a:ext uri="{FF2B5EF4-FFF2-40B4-BE49-F238E27FC236}">
                  <a16:creationId xmlns:a16="http://schemas.microsoft.com/office/drawing/2014/main" xmlns="" id="{CF580C70-814C-4845-B645-919BFFBD16B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1" name="Freeform 6">
              <a:extLst>
                <a:ext uri="{FF2B5EF4-FFF2-40B4-BE49-F238E27FC236}">
                  <a16:creationId xmlns:a16="http://schemas.microsoft.com/office/drawing/2014/main" xmlns="" id="{34D7BF57-4CAA-45B2-9EF0-0AA1FCF70B1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2" name="Freeform 7">
              <a:extLst>
                <a:ext uri="{FF2B5EF4-FFF2-40B4-BE49-F238E27FC236}">
                  <a16:creationId xmlns:a16="http://schemas.microsoft.com/office/drawing/2014/main" xmlns="" id="{7886F306-C03A-40C6-8FD5-DCE3D4595D6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3" name="Freeform 8">
              <a:extLst>
                <a:ext uri="{FF2B5EF4-FFF2-40B4-BE49-F238E27FC236}">
                  <a16:creationId xmlns:a16="http://schemas.microsoft.com/office/drawing/2014/main" xmlns="" id="{2FDC9A36-C7C3-47D7-A64E-ED25C47EC70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44" name="Freeform 9">
              <a:extLst>
                <a:ext uri="{FF2B5EF4-FFF2-40B4-BE49-F238E27FC236}">
                  <a16:creationId xmlns:a16="http://schemas.microsoft.com/office/drawing/2014/main" xmlns="" id="{BB19BC37-158A-43DC-9A9E-E45CC71954D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45" name="Freeform 10">
              <a:extLst>
                <a:ext uri="{FF2B5EF4-FFF2-40B4-BE49-F238E27FC236}">
                  <a16:creationId xmlns:a16="http://schemas.microsoft.com/office/drawing/2014/main" xmlns="" id="{077654CC-108F-48D5-B5E9-437F164F52A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46" name="Freeform 11">
              <a:extLst>
                <a:ext uri="{FF2B5EF4-FFF2-40B4-BE49-F238E27FC236}">
                  <a16:creationId xmlns:a16="http://schemas.microsoft.com/office/drawing/2014/main" xmlns="" id="{A3CF3A63-1C1E-4E85-A78A-FDC16431E3A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7" name="Freeform 12">
              <a:extLst>
                <a:ext uri="{FF2B5EF4-FFF2-40B4-BE49-F238E27FC236}">
                  <a16:creationId xmlns:a16="http://schemas.microsoft.com/office/drawing/2014/main" xmlns="" id="{8740FC9A-72DD-4D9B-BA25-1CCED135240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8" name="Freeform 13">
              <a:extLst>
                <a:ext uri="{FF2B5EF4-FFF2-40B4-BE49-F238E27FC236}">
                  <a16:creationId xmlns:a16="http://schemas.microsoft.com/office/drawing/2014/main" xmlns="" id="{7FBF5743-F2AE-4D0D-BCD1-01F7686D012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9" name="Freeform 14">
              <a:extLst>
                <a:ext uri="{FF2B5EF4-FFF2-40B4-BE49-F238E27FC236}">
                  <a16:creationId xmlns:a16="http://schemas.microsoft.com/office/drawing/2014/main" xmlns="" id="{CED32316-D4F7-4795-BBE0-DEBB60E27CE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50" name="Freeform 15">
              <a:extLst>
                <a:ext uri="{FF2B5EF4-FFF2-40B4-BE49-F238E27FC236}">
                  <a16:creationId xmlns:a16="http://schemas.microsoft.com/office/drawing/2014/main" xmlns="" id="{583B23C9-B9B7-4E93-9538-CBE316F83FD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51" name="Freeform 16">
              <a:extLst>
                <a:ext uri="{FF2B5EF4-FFF2-40B4-BE49-F238E27FC236}">
                  <a16:creationId xmlns:a16="http://schemas.microsoft.com/office/drawing/2014/main" xmlns="" id="{5B144260-9F2C-4ADB-A37C-1CFB4B428B1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52" name="Freeform 17">
              <a:extLst>
                <a:ext uri="{FF2B5EF4-FFF2-40B4-BE49-F238E27FC236}">
                  <a16:creationId xmlns:a16="http://schemas.microsoft.com/office/drawing/2014/main" xmlns="" id="{53FF918D-79D3-4F55-A68C-0DD5880DABD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53" name="Freeform 18">
              <a:extLst>
                <a:ext uri="{FF2B5EF4-FFF2-40B4-BE49-F238E27FC236}">
                  <a16:creationId xmlns:a16="http://schemas.microsoft.com/office/drawing/2014/main" xmlns="" id="{B9FC1440-933F-44FE-8D77-4827DD0F99A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54" name="Freeform 19">
              <a:extLst>
                <a:ext uri="{FF2B5EF4-FFF2-40B4-BE49-F238E27FC236}">
                  <a16:creationId xmlns:a16="http://schemas.microsoft.com/office/drawing/2014/main" xmlns="" id="{0F67F308-A67C-4D2E-B081-59BB31D8EC5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55" name="Freeform 20">
              <a:extLst>
                <a:ext uri="{FF2B5EF4-FFF2-40B4-BE49-F238E27FC236}">
                  <a16:creationId xmlns:a16="http://schemas.microsoft.com/office/drawing/2014/main" xmlns="" id="{80112F01-90EB-4AEC-A39C-5C6875FFB99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56" name="Freeform 21">
              <a:extLst>
                <a:ext uri="{FF2B5EF4-FFF2-40B4-BE49-F238E27FC236}">
                  <a16:creationId xmlns:a16="http://schemas.microsoft.com/office/drawing/2014/main" xmlns="" id="{893F6B05-90EB-4C75-A0F0-C7247553BD8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157" name="Freeform 22">
              <a:extLst>
                <a:ext uri="{FF2B5EF4-FFF2-40B4-BE49-F238E27FC236}">
                  <a16:creationId xmlns:a16="http://schemas.microsoft.com/office/drawing/2014/main" xmlns="" id="{227B563B-E0C0-4D81-966D-B5E2DBAAE8B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58" name="Freeform 23">
              <a:extLst>
                <a:ext uri="{FF2B5EF4-FFF2-40B4-BE49-F238E27FC236}">
                  <a16:creationId xmlns:a16="http://schemas.microsoft.com/office/drawing/2014/main" xmlns="" id="{130DF93D-D1FF-477A-BDCE-C8B01C3B476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59" name="Freeform 24">
              <a:extLst>
                <a:ext uri="{FF2B5EF4-FFF2-40B4-BE49-F238E27FC236}">
                  <a16:creationId xmlns:a16="http://schemas.microsoft.com/office/drawing/2014/main" xmlns="" id="{44ED67A1-C6FE-4AC8-8473-11DAC03DCD3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60" name="Freeform 25">
              <a:extLst>
                <a:ext uri="{FF2B5EF4-FFF2-40B4-BE49-F238E27FC236}">
                  <a16:creationId xmlns:a16="http://schemas.microsoft.com/office/drawing/2014/main" xmlns="" id="{213A54F3-15FA-4C8F-8ABF-CE77E721965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162" name="Group 161">
            <a:extLst>
              <a:ext uri="{FF2B5EF4-FFF2-40B4-BE49-F238E27FC236}">
                <a16:creationId xmlns:a16="http://schemas.microsoft.com/office/drawing/2014/main" xmlns="" id="{5F8A7F7F-DD1A-4F41-98AC-B9CE2A620CDC}"/>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600108" y="1699589"/>
            <a:ext cx="2755857" cy="3470421"/>
            <a:chOff x="697883" y="1816768"/>
            <a:chExt cx="3674476" cy="3470421"/>
          </a:xfrm>
        </p:grpSpPr>
        <p:sp>
          <p:nvSpPr>
            <p:cNvPr id="163" name="Rectangle 162">
              <a:extLst>
                <a:ext uri="{FF2B5EF4-FFF2-40B4-BE49-F238E27FC236}">
                  <a16:creationId xmlns:a16="http://schemas.microsoft.com/office/drawing/2014/main" xmlns="" id="{CEF47228-EB7C-4EBA-BE01-DA6CB241028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4" name="Isosceles Triangle 22">
              <a:extLst>
                <a:ext uri="{FF2B5EF4-FFF2-40B4-BE49-F238E27FC236}">
                  <a16:creationId xmlns:a16="http://schemas.microsoft.com/office/drawing/2014/main" xmlns="" id="{3D2FD25A-EFFD-4F5C-9258-981F5907DE2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5" name="Rectangle 164">
              <a:extLst>
                <a:ext uri="{FF2B5EF4-FFF2-40B4-BE49-F238E27FC236}">
                  <a16:creationId xmlns:a16="http://schemas.microsoft.com/office/drawing/2014/main" xmlns="" id="{DCF573BC-A06F-4036-A3A8-9D07DDE6225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16392" name="Rectangle 6"/>
          <p:cNvSpPr>
            <a:spLocks noGrp="1" noChangeArrowheads="1"/>
          </p:cNvSpPr>
          <p:nvPr>
            <p:ph type="title"/>
          </p:nvPr>
        </p:nvSpPr>
        <p:spPr>
          <a:xfrm>
            <a:off x="678657" y="2415322"/>
            <a:ext cx="2588798" cy="2399869"/>
          </a:xfrm>
        </p:spPr>
        <p:txBody>
          <a:bodyPr>
            <a:normAutofit/>
          </a:bodyPr>
          <a:lstStyle/>
          <a:p>
            <a:pPr algn="ctr" eaLnBrk="1" fontAlgn="auto" hangingPunct="1">
              <a:spcAft>
                <a:spcPts val="0"/>
              </a:spcAft>
              <a:defRPr/>
            </a:pPr>
            <a:r>
              <a:rPr lang="en-US" sz="3500">
                <a:solidFill>
                  <a:srgbClr val="FFFFFF"/>
                </a:solidFill>
              </a:rPr>
              <a:t>Revenue</a:t>
            </a:r>
          </a:p>
        </p:txBody>
      </p:sp>
      <p:sp>
        <p:nvSpPr>
          <p:cNvPr id="15364" name="Slide Number Placeholder 3"/>
          <p:cNvSpPr>
            <a:spLocks noGrp="1"/>
          </p:cNvSpPr>
          <p:nvPr>
            <p:ph type="sldNum" sz="quarter" idx="12"/>
          </p:nvPr>
        </p:nvSpPr>
        <p:spPr bwMode="auto">
          <a:xfrm>
            <a:off x="7852410" y="320040"/>
            <a:ext cx="685800" cy="32004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nchorCtr="0" compatLnSpc="1">
            <a:prstTxWarp prst="textNoShape">
              <a:avLst/>
            </a:prstTxWarp>
            <a:normAutofit/>
          </a:bodyPr>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algn="r" eaLnBrk="1" hangingPunct="1">
              <a:spcAft>
                <a:spcPts val="600"/>
              </a:spcAft>
            </a:pPr>
            <a:fld id="{A4A06C3F-E1F8-4E63-8098-DF45196047B3}" type="slidenum">
              <a:rPr lang="en-US" sz="1000">
                <a:solidFill>
                  <a:schemeClr val="tx1">
                    <a:lumMod val="50000"/>
                    <a:lumOff val="50000"/>
                  </a:schemeClr>
                </a:solidFill>
                <a:latin typeface="Times New Roman" pitchFamily="18" charset="0"/>
                <a:cs typeface="Times New Roman" pitchFamily="18" charset="0"/>
                <a:sym typeface="Times New Roman" pitchFamily="18" charset="0"/>
              </a:rPr>
              <a:pPr algn="r" eaLnBrk="1" hangingPunct="1">
                <a:spcAft>
                  <a:spcPts val="600"/>
                </a:spcAft>
              </a:pPr>
              <a:t>6</a:t>
            </a:fld>
            <a:endParaRPr lang="en-US" sz="1000">
              <a:solidFill>
                <a:schemeClr val="tx1">
                  <a:lumMod val="50000"/>
                  <a:lumOff val="50000"/>
                </a:schemeClr>
              </a:solidFill>
              <a:latin typeface="Times New Roman" pitchFamily="18" charset="0"/>
              <a:cs typeface="Times New Roman" pitchFamily="18" charset="0"/>
              <a:sym typeface="Times New Roman" pitchFamily="18" charset="0"/>
            </a:endParaRPr>
          </a:p>
        </p:txBody>
      </p:sp>
      <p:sp>
        <p:nvSpPr>
          <p:cNvPr id="19459" name="Rectangle 7"/>
          <p:cNvSpPr>
            <a:spLocks noGrp="1" noChangeArrowheads="1"/>
          </p:cNvSpPr>
          <p:nvPr>
            <p:ph idx="1"/>
          </p:nvPr>
        </p:nvSpPr>
        <p:spPr>
          <a:xfrm>
            <a:off x="3840480" y="804672"/>
            <a:ext cx="4711446" cy="5248656"/>
          </a:xfrm>
        </p:spPr>
        <p:txBody>
          <a:bodyPr anchor="ctr">
            <a:normAutofit/>
          </a:bodyPr>
          <a:lstStyle/>
          <a:p>
            <a:pPr marL="0" indent="0" eaLnBrk="1" hangingPunct="1">
              <a:buNone/>
              <a:defRPr/>
            </a:pPr>
            <a:r>
              <a:rPr lang="en-US" sz="1700" dirty="0"/>
              <a:t>Tourism stimulates economic activity in a destination, bringing in revenue that would not have other be generated in that region </a:t>
            </a:r>
          </a:p>
          <a:p>
            <a:pPr marL="0" indent="0" eaLnBrk="1" hangingPunct="1">
              <a:buNone/>
              <a:defRPr/>
            </a:pPr>
            <a:endParaRPr lang="en-US" sz="1700" dirty="0"/>
          </a:p>
          <a:p>
            <a:pPr marL="0" indent="0" eaLnBrk="1" hangingPunct="1">
              <a:buNone/>
              <a:defRPr/>
            </a:pPr>
            <a:r>
              <a:rPr lang="en-US" sz="1700" dirty="0"/>
              <a:t>Balance of Payments (</a:t>
            </a:r>
            <a:r>
              <a:rPr lang="en-US" sz="1700" dirty="0" err="1"/>
              <a:t>BoP</a:t>
            </a:r>
            <a:r>
              <a:rPr lang="en-US" sz="1700" dirty="0"/>
              <a:t>)</a:t>
            </a:r>
          </a:p>
          <a:p>
            <a:pPr lvl="1">
              <a:buFont typeface="Arial" charset="0"/>
              <a:buChar char="•"/>
              <a:defRPr/>
            </a:pPr>
            <a:r>
              <a:rPr lang="en-US" sz="1700" dirty="0"/>
              <a:t>Amount spent by international visitors to a destination, vs the amount spent by the inhabitants of that destination when they travel overseas. </a:t>
            </a:r>
          </a:p>
          <a:p>
            <a:pPr eaLnBrk="1" hangingPunct="1">
              <a:buFont typeface="Monotype Sorts" charset="2"/>
              <a:buChar char="F"/>
              <a:defRPr/>
            </a:pPr>
            <a:endParaRPr lang="en-US" sz="1700" dirty="0"/>
          </a:p>
          <a:p>
            <a:pPr marL="0" indent="0" eaLnBrk="1" hangingPunct="1">
              <a:buNone/>
              <a:defRPr/>
            </a:pPr>
            <a:r>
              <a:rPr lang="en-US" sz="1700" dirty="0"/>
              <a:t>Three ways to increase revenue </a:t>
            </a:r>
          </a:p>
          <a:p>
            <a:pPr marL="342900" indent="-342900" eaLnBrk="1" hangingPunct="1">
              <a:buAutoNum type="arabicPeriod"/>
              <a:defRPr/>
            </a:pPr>
            <a:r>
              <a:rPr lang="en-US" sz="1700" dirty="0"/>
              <a:t>Longer length of stay </a:t>
            </a:r>
          </a:p>
          <a:p>
            <a:pPr marL="342900" indent="-342900" eaLnBrk="1" hangingPunct="1">
              <a:buAutoNum type="arabicPeriod"/>
              <a:defRPr/>
            </a:pPr>
            <a:r>
              <a:rPr lang="en-US" sz="1700" dirty="0"/>
              <a:t>More visitors </a:t>
            </a:r>
          </a:p>
          <a:p>
            <a:pPr marL="342900" indent="-342900" eaLnBrk="1" hangingPunct="1">
              <a:buAutoNum type="arabicPeriod"/>
              <a:defRPr/>
            </a:pPr>
            <a:r>
              <a:rPr lang="en-US" sz="1700" dirty="0"/>
              <a:t>Greater expenditure per visitor </a:t>
            </a:r>
          </a:p>
        </p:txBody>
      </p:sp>
      <p:sp>
        <p:nvSpPr>
          <p:cNvPr id="15365" name="Text Box 8"/>
          <p:cNvSpPr txBox="1">
            <a:spLocks noChangeArrowheads="1"/>
          </p:cNvSpPr>
          <p:nvPr/>
        </p:nvSpPr>
        <p:spPr bwMode="auto">
          <a:xfrm>
            <a:off x="8763000" y="6629400"/>
            <a:ext cx="1524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b"/>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algn="r" eaLnBrk="1" hangingPunct="1">
              <a:spcAft>
                <a:spcPts val="600"/>
              </a:spcAft>
            </a:pPr>
            <a:fld id="{7D7FC574-219D-4FFC-9BD2-E184474B0894}" type="slidenum">
              <a:rPr lang="en-US" sz="1400">
                <a:solidFill>
                  <a:schemeClr val="tx1"/>
                </a:solidFill>
                <a:latin typeface="Times New Roman" pitchFamily="18" charset="0"/>
                <a:cs typeface="Times New Roman" pitchFamily="18" charset="0"/>
                <a:sym typeface="Times New Roman" pitchFamily="18" charset="0"/>
              </a:rPr>
              <a:pPr algn="r" eaLnBrk="1" hangingPunct="1">
                <a:spcAft>
                  <a:spcPts val="600"/>
                </a:spcAft>
              </a:pPr>
              <a:t>6</a:t>
            </a:fld>
            <a:endParaRPr lang="en-US" sz="1400">
              <a:solidFill>
                <a:schemeClr val="tx1"/>
              </a:solidFill>
              <a:latin typeface="Times New Roman" pitchFamily="18" charset="0"/>
              <a:cs typeface="Times New Roman" pitchFamily="18" charset="0"/>
              <a:sym typeface="Times New Roman" pitchFamily="18" charset="0"/>
            </a:endParaRPr>
          </a:p>
        </p:txBody>
      </p:sp>
      <p:pic>
        <p:nvPicPr>
          <p:cNvPr id="33" name="Picture 3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41527" y="5728444"/>
            <a:ext cx="874192" cy="1137493"/>
          </a:xfrm>
          <a:prstGeom prst="rect">
            <a:avLst/>
          </a:prstGeom>
        </p:spPr>
      </p:pic>
      <p:pic>
        <p:nvPicPr>
          <p:cNvPr id="34" name="Picture 3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4535" y="6174339"/>
            <a:ext cx="791146" cy="691598"/>
          </a:xfrm>
          <a:prstGeom prst="rect">
            <a:avLst/>
          </a:prstGeom>
        </p:spPr>
      </p:pic>
      <p:sp>
        <p:nvSpPr>
          <p:cNvPr id="35" name="TextBox 34"/>
          <p:cNvSpPr txBox="1"/>
          <p:nvPr/>
        </p:nvSpPr>
        <p:spPr>
          <a:xfrm>
            <a:off x="995681" y="6588938"/>
            <a:ext cx="4811061" cy="276999"/>
          </a:xfrm>
          <a:prstGeom prst="rect">
            <a:avLst/>
          </a:prstGeom>
          <a:noFill/>
        </p:spPr>
        <p:txBody>
          <a:bodyPr wrap="none" rtlCol="0">
            <a:spAutoFit/>
          </a:bodyPr>
          <a:lstStyle/>
          <a:p>
            <a:r>
              <a:rPr lang="en-US" sz="1200" dirty="0" smtClean="0"/>
              <a:t>© Alexandra</a:t>
            </a:r>
            <a:r>
              <a:rPr lang="en-US" sz="1200" baseline="0" dirty="0" smtClean="0"/>
              <a:t> Coghlan 2019 </a:t>
            </a:r>
            <a:r>
              <a:rPr lang="en-US" sz="1200" i="1" dirty="0" smtClean="0"/>
              <a:t>Introduction</a:t>
            </a:r>
            <a:r>
              <a:rPr lang="en-US" sz="1200" i="1" baseline="0" dirty="0" smtClean="0"/>
              <a:t> to Sustainable </a:t>
            </a:r>
            <a:r>
              <a:rPr lang="en-US" sz="1200" i="1" dirty="0" smtClean="0"/>
              <a:t>Tourism</a:t>
            </a:r>
            <a:endParaRPr lang="en-US" sz="1200" i="1" dirty="0"/>
          </a:p>
        </p:txBody>
      </p:sp>
    </p:spTree>
    <p:extLst>
      <p:ext uri="{BB962C8B-B14F-4D97-AF65-F5344CB8AC3E}">
        <p14:creationId xmlns:p14="http://schemas.microsoft.com/office/powerpoint/2010/main" val="2343627867"/>
      </p:ext>
    </p:extLst>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xmlns="" id="{15911E3A-C35B-4EF7-A355-B84E9A14AF4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
            <a:ext cx="9144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74" name="Group 73">
            <a:extLst>
              <a:ext uri="{FF2B5EF4-FFF2-40B4-BE49-F238E27FC236}">
                <a16:creationId xmlns:a16="http://schemas.microsoft.com/office/drawing/2014/main" xmlns="" id="{E21ADB3D-AD65-44B4-847D-5E90E90A5D16}"/>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313134" y="0"/>
            <a:ext cx="9438087" cy="6853238"/>
            <a:chOff x="-417513" y="0"/>
            <a:chExt cx="12584114" cy="6853238"/>
          </a:xfrm>
        </p:grpSpPr>
        <p:sp>
          <p:nvSpPr>
            <p:cNvPr id="75" name="Freeform 5">
              <a:extLst>
                <a:ext uri="{FF2B5EF4-FFF2-40B4-BE49-F238E27FC236}">
                  <a16:creationId xmlns:a16="http://schemas.microsoft.com/office/drawing/2014/main" xmlns="" id="{CF580C70-814C-4845-B645-919BFFBD16B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6" name="Freeform 6">
              <a:extLst>
                <a:ext uri="{FF2B5EF4-FFF2-40B4-BE49-F238E27FC236}">
                  <a16:creationId xmlns:a16="http://schemas.microsoft.com/office/drawing/2014/main" xmlns="" id="{34D7BF57-4CAA-45B2-9EF0-0AA1FCF70B1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7">
              <a:extLst>
                <a:ext uri="{FF2B5EF4-FFF2-40B4-BE49-F238E27FC236}">
                  <a16:creationId xmlns:a16="http://schemas.microsoft.com/office/drawing/2014/main" xmlns="" id="{7886F306-C03A-40C6-8FD5-DCE3D4595D6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8">
              <a:extLst>
                <a:ext uri="{FF2B5EF4-FFF2-40B4-BE49-F238E27FC236}">
                  <a16:creationId xmlns:a16="http://schemas.microsoft.com/office/drawing/2014/main" xmlns="" id="{2FDC9A36-C7C3-47D7-A64E-ED25C47EC70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9" name="Freeform 9">
              <a:extLst>
                <a:ext uri="{FF2B5EF4-FFF2-40B4-BE49-F238E27FC236}">
                  <a16:creationId xmlns:a16="http://schemas.microsoft.com/office/drawing/2014/main" xmlns="" id="{BB19BC37-158A-43DC-9A9E-E45CC71954D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10">
              <a:extLst>
                <a:ext uri="{FF2B5EF4-FFF2-40B4-BE49-F238E27FC236}">
                  <a16:creationId xmlns:a16="http://schemas.microsoft.com/office/drawing/2014/main" xmlns="" id="{077654CC-108F-48D5-B5E9-437F164F52A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1">
              <a:extLst>
                <a:ext uri="{FF2B5EF4-FFF2-40B4-BE49-F238E27FC236}">
                  <a16:creationId xmlns:a16="http://schemas.microsoft.com/office/drawing/2014/main" xmlns="" id="{A3CF3A63-1C1E-4E85-A78A-FDC16431E3A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12">
              <a:extLst>
                <a:ext uri="{FF2B5EF4-FFF2-40B4-BE49-F238E27FC236}">
                  <a16:creationId xmlns:a16="http://schemas.microsoft.com/office/drawing/2014/main" xmlns="" id="{8740FC9A-72DD-4D9B-BA25-1CCED135240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3">
              <a:extLst>
                <a:ext uri="{FF2B5EF4-FFF2-40B4-BE49-F238E27FC236}">
                  <a16:creationId xmlns:a16="http://schemas.microsoft.com/office/drawing/2014/main" xmlns="" id="{7FBF5743-F2AE-4D0D-BCD1-01F7686D012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4">
              <a:extLst>
                <a:ext uri="{FF2B5EF4-FFF2-40B4-BE49-F238E27FC236}">
                  <a16:creationId xmlns:a16="http://schemas.microsoft.com/office/drawing/2014/main" xmlns="" id="{CED32316-D4F7-4795-BBE0-DEBB60E27CE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5">
              <a:extLst>
                <a:ext uri="{FF2B5EF4-FFF2-40B4-BE49-F238E27FC236}">
                  <a16:creationId xmlns:a16="http://schemas.microsoft.com/office/drawing/2014/main" xmlns="" id="{583B23C9-B9B7-4E93-9538-CBE316F83FD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6">
              <a:extLst>
                <a:ext uri="{FF2B5EF4-FFF2-40B4-BE49-F238E27FC236}">
                  <a16:creationId xmlns:a16="http://schemas.microsoft.com/office/drawing/2014/main" xmlns="" id="{5B144260-9F2C-4ADB-A37C-1CFB4B428B1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7">
              <a:extLst>
                <a:ext uri="{FF2B5EF4-FFF2-40B4-BE49-F238E27FC236}">
                  <a16:creationId xmlns:a16="http://schemas.microsoft.com/office/drawing/2014/main" xmlns="" id="{53FF918D-79D3-4F55-A68C-0DD5880DABD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8">
              <a:extLst>
                <a:ext uri="{FF2B5EF4-FFF2-40B4-BE49-F238E27FC236}">
                  <a16:creationId xmlns:a16="http://schemas.microsoft.com/office/drawing/2014/main" xmlns="" id="{B9FC1440-933F-44FE-8D77-4827DD0F99A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9">
              <a:extLst>
                <a:ext uri="{FF2B5EF4-FFF2-40B4-BE49-F238E27FC236}">
                  <a16:creationId xmlns:a16="http://schemas.microsoft.com/office/drawing/2014/main" xmlns="" id="{0F67F308-A67C-4D2E-B081-59BB31D8EC5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20">
              <a:extLst>
                <a:ext uri="{FF2B5EF4-FFF2-40B4-BE49-F238E27FC236}">
                  <a16:creationId xmlns:a16="http://schemas.microsoft.com/office/drawing/2014/main" xmlns="" id="{80112F01-90EB-4AEC-A39C-5C6875FFB99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1" name="Freeform 21">
              <a:extLst>
                <a:ext uri="{FF2B5EF4-FFF2-40B4-BE49-F238E27FC236}">
                  <a16:creationId xmlns:a16="http://schemas.microsoft.com/office/drawing/2014/main" xmlns="" id="{893F6B05-90EB-4C75-A0F0-C7247553BD8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2" name="Freeform 22">
              <a:extLst>
                <a:ext uri="{FF2B5EF4-FFF2-40B4-BE49-F238E27FC236}">
                  <a16:creationId xmlns:a16="http://schemas.microsoft.com/office/drawing/2014/main" xmlns="" id="{227B563B-E0C0-4D81-966D-B5E2DBAAE8B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3">
              <a:extLst>
                <a:ext uri="{FF2B5EF4-FFF2-40B4-BE49-F238E27FC236}">
                  <a16:creationId xmlns:a16="http://schemas.microsoft.com/office/drawing/2014/main" xmlns="" id="{130DF93D-D1FF-477A-BDCE-C8B01C3B476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4">
              <a:extLst>
                <a:ext uri="{FF2B5EF4-FFF2-40B4-BE49-F238E27FC236}">
                  <a16:creationId xmlns:a16="http://schemas.microsoft.com/office/drawing/2014/main" xmlns="" id="{44ED67A1-C6FE-4AC8-8473-11DAC03DCD3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5">
              <a:extLst>
                <a:ext uri="{FF2B5EF4-FFF2-40B4-BE49-F238E27FC236}">
                  <a16:creationId xmlns:a16="http://schemas.microsoft.com/office/drawing/2014/main" xmlns="" id="{213A54F3-15FA-4C8F-8ABF-CE77E721965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7" name="Group 96">
            <a:extLst>
              <a:ext uri="{FF2B5EF4-FFF2-40B4-BE49-F238E27FC236}">
                <a16:creationId xmlns:a16="http://schemas.microsoft.com/office/drawing/2014/main" xmlns="" id="{5F8A7F7F-DD1A-4F41-98AC-B9CE2A620CDC}"/>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600108" y="1699589"/>
            <a:ext cx="2755857" cy="3470421"/>
            <a:chOff x="697883" y="1816768"/>
            <a:chExt cx="3674476" cy="3470421"/>
          </a:xfrm>
        </p:grpSpPr>
        <p:sp>
          <p:nvSpPr>
            <p:cNvPr id="98" name="Rectangle 97">
              <a:extLst>
                <a:ext uri="{FF2B5EF4-FFF2-40B4-BE49-F238E27FC236}">
                  <a16:creationId xmlns:a16="http://schemas.microsoft.com/office/drawing/2014/main" xmlns="" id="{CEF47228-EB7C-4EBA-BE01-DA6CB241028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9" name="Isosceles Triangle 22">
              <a:extLst>
                <a:ext uri="{FF2B5EF4-FFF2-40B4-BE49-F238E27FC236}">
                  <a16:creationId xmlns:a16="http://schemas.microsoft.com/office/drawing/2014/main" xmlns="" id="{3D2FD25A-EFFD-4F5C-9258-981F5907DE2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0" name="Rectangle 99">
              <a:extLst>
                <a:ext uri="{FF2B5EF4-FFF2-40B4-BE49-F238E27FC236}">
                  <a16:creationId xmlns:a16="http://schemas.microsoft.com/office/drawing/2014/main" xmlns="" id="{DCF573BC-A06F-4036-A3A8-9D07DDE6225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46786" name="Rectangle 2"/>
          <p:cNvSpPr>
            <a:spLocks noGrp="1" noChangeArrowheads="1"/>
          </p:cNvSpPr>
          <p:nvPr>
            <p:ph type="title"/>
          </p:nvPr>
        </p:nvSpPr>
        <p:spPr>
          <a:xfrm>
            <a:off x="678657" y="2415322"/>
            <a:ext cx="2588798" cy="2399869"/>
          </a:xfrm>
          <a:extLs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normAutofit/>
          </a:bodyPr>
          <a:lstStyle/>
          <a:p>
            <a:pPr algn="ctr" eaLnBrk="1" hangingPunct="1">
              <a:buClr>
                <a:srgbClr val="000000"/>
              </a:buClr>
              <a:defRPr/>
            </a:pPr>
            <a:r>
              <a:rPr lang="en-AU" sz="3200">
                <a:solidFill>
                  <a:srgbClr val="FFFFFF"/>
                </a:solidFill>
                <a:cs typeface="Times New Roman" pitchFamily="18" charset="0"/>
              </a:rPr>
              <a:t>Measuring tourism expenditure </a:t>
            </a:r>
          </a:p>
        </p:txBody>
      </p:sp>
      <p:sp>
        <p:nvSpPr>
          <p:cNvPr id="246787" name="Rectangle 3"/>
          <p:cNvSpPr>
            <a:spLocks noGrp="1" noChangeArrowheads="1"/>
          </p:cNvSpPr>
          <p:nvPr>
            <p:ph type="body" idx="1"/>
          </p:nvPr>
        </p:nvSpPr>
        <p:spPr>
          <a:xfrm>
            <a:off x="3840480" y="804672"/>
            <a:ext cx="4711446" cy="5248656"/>
          </a:xfrm>
          <a:extLs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nchor="ctr">
            <a:normAutofit/>
          </a:bodyPr>
          <a:lstStyle/>
          <a:p>
            <a:pPr eaLnBrk="1" hangingPunct="1">
              <a:lnSpc>
                <a:spcPct val="90000"/>
              </a:lnSpc>
              <a:buClr>
                <a:srgbClr val="000000"/>
              </a:buClr>
              <a:buFont typeface="Wingdings" pitchFamily="2" charset="2"/>
              <a:buNone/>
              <a:defRPr/>
            </a:pPr>
            <a:r>
              <a:rPr lang="en-AU" sz="1700" dirty="0">
                <a:cs typeface="Times New Roman" pitchFamily="18" charset="0"/>
              </a:rPr>
              <a:t>Inbound tourism expenditure consists of:</a:t>
            </a:r>
          </a:p>
          <a:p>
            <a:pPr marL="717550" lvl="3" indent="-266700" eaLnBrk="1" hangingPunct="1">
              <a:lnSpc>
                <a:spcPct val="90000"/>
              </a:lnSpc>
              <a:buClr>
                <a:srgbClr val="000000"/>
              </a:buClr>
              <a:buFont typeface="Arial" charset="0"/>
              <a:buChar char="•"/>
              <a:defRPr/>
            </a:pPr>
            <a:r>
              <a:rPr lang="en-AU" sz="1700" dirty="0">
                <a:cs typeface="Times New Roman" pitchFamily="18" charset="0"/>
              </a:rPr>
              <a:t>What overseas visitors spend on goods and services in Australia.</a:t>
            </a:r>
          </a:p>
          <a:p>
            <a:pPr marL="717550" lvl="3" indent="-266700" eaLnBrk="1" hangingPunct="1">
              <a:lnSpc>
                <a:spcPct val="90000"/>
              </a:lnSpc>
              <a:buClr>
                <a:srgbClr val="000000"/>
              </a:buClr>
              <a:buFont typeface="Arial" charset="0"/>
              <a:buChar char="•"/>
              <a:defRPr/>
            </a:pPr>
            <a:r>
              <a:rPr lang="en-AU" sz="1700" dirty="0">
                <a:cs typeface="Times New Roman" pitchFamily="18" charset="0"/>
              </a:rPr>
              <a:t>Fares paid to </a:t>
            </a:r>
            <a:r>
              <a:rPr lang="en-AU" sz="1700" dirty="0" err="1">
                <a:cs typeface="Times New Roman" pitchFamily="18" charset="0"/>
              </a:rPr>
              <a:t>aus.</a:t>
            </a:r>
            <a:r>
              <a:rPr lang="en-AU" sz="1700" dirty="0">
                <a:cs typeface="Times New Roman" pitchFamily="18" charset="0"/>
              </a:rPr>
              <a:t> airways by overseas visitors. </a:t>
            </a:r>
          </a:p>
          <a:p>
            <a:pPr marL="717550" lvl="3" indent="-266700" eaLnBrk="1" hangingPunct="1">
              <a:lnSpc>
                <a:spcPct val="90000"/>
              </a:lnSpc>
              <a:buClr>
                <a:srgbClr val="000000"/>
              </a:buClr>
              <a:buFont typeface="Arial" charset="0"/>
              <a:buChar char="•"/>
              <a:defRPr/>
            </a:pPr>
            <a:r>
              <a:rPr lang="en-AU" sz="1700" dirty="0">
                <a:cs typeface="Times New Roman" pitchFamily="18" charset="0"/>
              </a:rPr>
              <a:t>Expenditure in Australia by foreign airlines attributable to the carriage of foreign visitors.  </a:t>
            </a:r>
          </a:p>
          <a:p>
            <a:pPr marL="717550" lvl="3" indent="-266700" eaLnBrk="1" hangingPunct="1">
              <a:lnSpc>
                <a:spcPct val="90000"/>
              </a:lnSpc>
              <a:buClr>
                <a:srgbClr val="000000"/>
              </a:buClr>
              <a:buFont typeface="Arial" charset="0"/>
              <a:buChar char="•"/>
              <a:defRPr/>
            </a:pPr>
            <a:endParaRPr lang="en-AU" sz="1700" dirty="0">
              <a:cs typeface="Times New Roman" pitchFamily="18" charset="0"/>
            </a:endParaRPr>
          </a:p>
          <a:p>
            <a:pPr marL="274320" lvl="1" indent="0">
              <a:lnSpc>
                <a:spcPct val="90000"/>
              </a:lnSpc>
              <a:buNone/>
              <a:defRPr/>
            </a:pPr>
            <a:r>
              <a:rPr lang="en-US" sz="1700" dirty="0"/>
              <a:t>Direct Revenue</a:t>
            </a:r>
          </a:p>
          <a:p>
            <a:pPr lvl="2">
              <a:lnSpc>
                <a:spcPct val="90000"/>
              </a:lnSpc>
              <a:buFont typeface="Arial" charset="0"/>
              <a:buChar char="•"/>
              <a:defRPr/>
            </a:pPr>
            <a:r>
              <a:rPr lang="en-US" sz="1700" dirty="0"/>
              <a:t>Departure taxes, Bed sales and bed taxes, Visas, Entry charges (e.g. national parks), Number of visitors/ Length of stay/ expenditure per day</a:t>
            </a:r>
          </a:p>
          <a:p>
            <a:pPr lvl="2">
              <a:lnSpc>
                <a:spcPct val="90000"/>
              </a:lnSpc>
              <a:buFont typeface="Arial" charset="0"/>
              <a:buChar char="•"/>
              <a:defRPr/>
            </a:pPr>
            <a:endParaRPr lang="en-US" sz="1700" dirty="0"/>
          </a:p>
          <a:p>
            <a:pPr marL="274320" lvl="1" indent="0">
              <a:lnSpc>
                <a:spcPct val="90000"/>
              </a:lnSpc>
              <a:buNone/>
              <a:defRPr/>
            </a:pPr>
            <a:r>
              <a:rPr lang="en-US" sz="1700" dirty="0"/>
              <a:t>Indirect Revenue</a:t>
            </a:r>
          </a:p>
          <a:p>
            <a:pPr lvl="2">
              <a:lnSpc>
                <a:spcPct val="90000"/>
              </a:lnSpc>
              <a:buFont typeface="Arial" charset="0"/>
              <a:buChar char="•"/>
              <a:defRPr/>
            </a:pPr>
            <a:r>
              <a:rPr lang="en-US" sz="1700" dirty="0"/>
              <a:t>Multiplier Effect, creating local jobs through tourism’s supply chain and retaining tourism revenue locally – LINKAGES </a:t>
            </a:r>
          </a:p>
        </p:txBody>
      </p:sp>
      <p:pic>
        <p:nvPicPr>
          <p:cNvPr id="31" name="Picture 3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41527" y="5753031"/>
            <a:ext cx="874192" cy="1137493"/>
          </a:xfrm>
          <a:prstGeom prst="rect">
            <a:avLst/>
          </a:prstGeom>
        </p:spPr>
      </p:pic>
      <p:pic>
        <p:nvPicPr>
          <p:cNvPr id="32" name="Picture 3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4535" y="6198926"/>
            <a:ext cx="791146" cy="691598"/>
          </a:xfrm>
          <a:prstGeom prst="rect">
            <a:avLst/>
          </a:prstGeom>
        </p:spPr>
      </p:pic>
      <p:sp>
        <p:nvSpPr>
          <p:cNvPr id="33" name="TextBox 32"/>
          <p:cNvSpPr txBox="1"/>
          <p:nvPr/>
        </p:nvSpPr>
        <p:spPr>
          <a:xfrm>
            <a:off x="995681" y="6613525"/>
            <a:ext cx="4811061" cy="276999"/>
          </a:xfrm>
          <a:prstGeom prst="rect">
            <a:avLst/>
          </a:prstGeom>
          <a:noFill/>
        </p:spPr>
        <p:txBody>
          <a:bodyPr wrap="none" rtlCol="0">
            <a:spAutoFit/>
          </a:bodyPr>
          <a:lstStyle/>
          <a:p>
            <a:r>
              <a:rPr lang="en-US" sz="1200" dirty="0" smtClean="0"/>
              <a:t>© Alexandra</a:t>
            </a:r>
            <a:r>
              <a:rPr lang="en-US" sz="1200" baseline="0" dirty="0" smtClean="0"/>
              <a:t> Coghlan 2019 </a:t>
            </a:r>
            <a:r>
              <a:rPr lang="en-US" sz="1200" i="1" dirty="0" smtClean="0"/>
              <a:t>Introduction</a:t>
            </a:r>
            <a:r>
              <a:rPr lang="en-US" sz="1200" i="1" baseline="0" dirty="0" smtClean="0"/>
              <a:t> to Sustainable </a:t>
            </a:r>
            <a:r>
              <a:rPr lang="en-US" sz="1200" i="1" dirty="0" smtClean="0"/>
              <a:t>Tourism</a:t>
            </a:r>
            <a:endParaRPr lang="en-US" sz="1200" i="1" dirty="0"/>
          </a:p>
        </p:txBody>
      </p:sp>
    </p:spTree>
    <p:extLst>
      <p:ext uri="{BB962C8B-B14F-4D97-AF65-F5344CB8AC3E}">
        <p14:creationId xmlns:p14="http://schemas.microsoft.com/office/powerpoint/2010/main" val="2601296609"/>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5" name="Rectangle 74">
            <a:extLst>
              <a:ext uri="{FF2B5EF4-FFF2-40B4-BE49-F238E27FC236}">
                <a16:creationId xmlns:a16="http://schemas.microsoft.com/office/drawing/2014/main" xmlns="" id="{15911E3A-C35B-4EF7-A355-B84E9A14AF4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
            <a:ext cx="9144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77" name="Group 76">
            <a:extLst>
              <a:ext uri="{FF2B5EF4-FFF2-40B4-BE49-F238E27FC236}">
                <a16:creationId xmlns:a16="http://schemas.microsoft.com/office/drawing/2014/main" xmlns="" id="{E21ADB3D-AD65-44B4-847D-5E90E90A5D16}"/>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313134" y="0"/>
            <a:ext cx="9438087" cy="6853238"/>
            <a:chOff x="-417513" y="0"/>
            <a:chExt cx="12584114" cy="6853238"/>
          </a:xfrm>
        </p:grpSpPr>
        <p:sp>
          <p:nvSpPr>
            <p:cNvPr id="78" name="Freeform 5">
              <a:extLst>
                <a:ext uri="{FF2B5EF4-FFF2-40B4-BE49-F238E27FC236}">
                  <a16:creationId xmlns:a16="http://schemas.microsoft.com/office/drawing/2014/main" xmlns="" id="{CF580C70-814C-4845-B645-919BFFBD16B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a:extLst>
                <a:ext uri="{FF2B5EF4-FFF2-40B4-BE49-F238E27FC236}">
                  <a16:creationId xmlns:a16="http://schemas.microsoft.com/office/drawing/2014/main" xmlns="" id="{34D7BF57-4CAA-45B2-9EF0-0AA1FCF70B1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a:extLst>
                <a:ext uri="{FF2B5EF4-FFF2-40B4-BE49-F238E27FC236}">
                  <a16:creationId xmlns:a16="http://schemas.microsoft.com/office/drawing/2014/main" xmlns="" id="{7886F306-C03A-40C6-8FD5-DCE3D4595D6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1" name="Freeform 8">
              <a:extLst>
                <a:ext uri="{FF2B5EF4-FFF2-40B4-BE49-F238E27FC236}">
                  <a16:creationId xmlns:a16="http://schemas.microsoft.com/office/drawing/2014/main" xmlns="" id="{2FDC9A36-C7C3-47D7-A64E-ED25C47EC70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9">
              <a:extLst>
                <a:ext uri="{FF2B5EF4-FFF2-40B4-BE49-F238E27FC236}">
                  <a16:creationId xmlns:a16="http://schemas.microsoft.com/office/drawing/2014/main" xmlns="" id="{BB19BC37-158A-43DC-9A9E-E45CC71954D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3" name="Freeform 10">
              <a:extLst>
                <a:ext uri="{FF2B5EF4-FFF2-40B4-BE49-F238E27FC236}">
                  <a16:creationId xmlns:a16="http://schemas.microsoft.com/office/drawing/2014/main" xmlns="" id="{077654CC-108F-48D5-B5E9-437F164F52A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11">
              <a:extLst>
                <a:ext uri="{FF2B5EF4-FFF2-40B4-BE49-F238E27FC236}">
                  <a16:creationId xmlns:a16="http://schemas.microsoft.com/office/drawing/2014/main" xmlns="" id="{A3CF3A63-1C1E-4E85-A78A-FDC16431E3A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a:extLst>
                <a:ext uri="{FF2B5EF4-FFF2-40B4-BE49-F238E27FC236}">
                  <a16:creationId xmlns:a16="http://schemas.microsoft.com/office/drawing/2014/main" xmlns="" id="{8740FC9A-72DD-4D9B-BA25-1CCED135240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a:extLst>
                <a:ext uri="{FF2B5EF4-FFF2-40B4-BE49-F238E27FC236}">
                  <a16:creationId xmlns:a16="http://schemas.microsoft.com/office/drawing/2014/main" xmlns="" id="{7FBF5743-F2AE-4D0D-BCD1-01F7686D012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4">
              <a:extLst>
                <a:ext uri="{FF2B5EF4-FFF2-40B4-BE49-F238E27FC236}">
                  <a16:creationId xmlns:a16="http://schemas.microsoft.com/office/drawing/2014/main" xmlns="" id="{CED32316-D4F7-4795-BBE0-DEBB60E27CE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5">
              <a:extLst>
                <a:ext uri="{FF2B5EF4-FFF2-40B4-BE49-F238E27FC236}">
                  <a16:creationId xmlns:a16="http://schemas.microsoft.com/office/drawing/2014/main" xmlns="" id="{583B23C9-B9B7-4E93-9538-CBE316F83FD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6">
              <a:extLst>
                <a:ext uri="{FF2B5EF4-FFF2-40B4-BE49-F238E27FC236}">
                  <a16:creationId xmlns:a16="http://schemas.microsoft.com/office/drawing/2014/main" xmlns="" id="{5B144260-9F2C-4ADB-A37C-1CFB4B428B1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7">
              <a:extLst>
                <a:ext uri="{FF2B5EF4-FFF2-40B4-BE49-F238E27FC236}">
                  <a16:creationId xmlns:a16="http://schemas.microsoft.com/office/drawing/2014/main" xmlns="" id="{53FF918D-79D3-4F55-A68C-0DD5880DABD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a:extLst>
                <a:ext uri="{FF2B5EF4-FFF2-40B4-BE49-F238E27FC236}">
                  <a16:creationId xmlns:a16="http://schemas.microsoft.com/office/drawing/2014/main" xmlns="" id="{B9FC1440-933F-44FE-8D77-4827DD0F99A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a:extLst>
                <a:ext uri="{FF2B5EF4-FFF2-40B4-BE49-F238E27FC236}">
                  <a16:creationId xmlns:a16="http://schemas.microsoft.com/office/drawing/2014/main" xmlns="" id="{0F67F308-A67C-4D2E-B081-59BB31D8EC5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a:extLst>
                <a:ext uri="{FF2B5EF4-FFF2-40B4-BE49-F238E27FC236}">
                  <a16:creationId xmlns:a16="http://schemas.microsoft.com/office/drawing/2014/main" xmlns="" id="{80112F01-90EB-4AEC-A39C-5C6875FFB99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4" name="Freeform 21">
              <a:extLst>
                <a:ext uri="{FF2B5EF4-FFF2-40B4-BE49-F238E27FC236}">
                  <a16:creationId xmlns:a16="http://schemas.microsoft.com/office/drawing/2014/main" xmlns="" id="{893F6B05-90EB-4C75-A0F0-C7247553BD8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5" name="Freeform 22">
              <a:extLst>
                <a:ext uri="{FF2B5EF4-FFF2-40B4-BE49-F238E27FC236}">
                  <a16:creationId xmlns:a16="http://schemas.microsoft.com/office/drawing/2014/main" xmlns="" id="{227B563B-E0C0-4D81-966D-B5E2DBAAE8B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3">
              <a:extLst>
                <a:ext uri="{FF2B5EF4-FFF2-40B4-BE49-F238E27FC236}">
                  <a16:creationId xmlns:a16="http://schemas.microsoft.com/office/drawing/2014/main" xmlns="" id="{130DF93D-D1FF-477A-BDCE-C8B01C3B476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4">
              <a:extLst>
                <a:ext uri="{FF2B5EF4-FFF2-40B4-BE49-F238E27FC236}">
                  <a16:creationId xmlns:a16="http://schemas.microsoft.com/office/drawing/2014/main" xmlns="" id="{44ED67A1-C6FE-4AC8-8473-11DAC03DCD3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5">
              <a:extLst>
                <a:ext uri="{FF2B5EF4-FFF2-40B4-BE49-F238E27FC236}">
                  <a16:creationId xmlns:a16="http://schemas.microsoft.com/office/drawing/2014/main" xmlns="" id="{213A54F3-15FA-4C8F-8ABF-CE77E721965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100" name="Group 99">
            <a:extLst>
              <a:ext uri="{FF2B5EF4-FFF2-40B4-BE49-F238E27FC236}">
                <a16:creationId xmlns:a16="http://schemas.microsoft.com/office/drawing/2014/main" xmlns="" id="{5F8A7F7F-DD1A-4F41-98AC-B9CE2A620CDC}"/>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600108" y="1699589"/>
            <a:ext cx="2755857" cy="3470421"/>
            <a:chOff x="697883" y="1816768"/>
            <a:chExt cx="3674476" cy="3470421"/>
          </a:xfrm>
        </p:grpSpPr>
        <p:sp>
          <p:nvSpPr>
            <p:cNvPr id="101" name="Rectangle 100">
              <a:extLst>
                <a:ext uri="{FF2B5EF4-FFF2-40B4-BE49-F238E27FC236}">
                  <a16:creationId xmlns:a16="http://schemas.microsoft.com/office/drawing/2014/main" xmlns="" id="{CEF47228-EB7C-4EBA-BE01-DA6CB241028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2" name="Isosceles Triangle 22">
              <a:extLst>
                <a:ext uri="{FF2B5EF4-FFF2-40B4-BE49-F238E27FC236}">
                  <a16:creationId xmlns:a16="http://schemas.microsoft.com/office/drawing/2014/main" xmlns="" id="{3D2FD25A-EFFD-4F5C-9258-981F5907DE2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3" name="Rectangle 102">
              <a:extLst>
                <a:ext uri="{FF2B5EF4-FFF2-40B4-BE49-F238E27FC236}">
                  <a16:creationId xmlns:a16="http://schemas.microsoft.com/office/drawing/2014/main" xmlns="" id="{DCF573BC-A06F-4036-A3A8-9D07DDE6225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0488" name="Rectangle 6"/>
          <p:cNvSpPr>
            <a:spLocks noGrp="1" noChangeArrowheads="1"/>
          </p:cNvSpPr>
          <p:nvPr>
            <p:ph type="title"/>
          </p:nvPr>
        </p:nvSpPr>
        <p:spPr>
          <a:xfrm>
            <a:off x="678657" y="2415322"/>
            <a:ext cx="2588798" cy="2399869"/>
          </a:xfrm>
        </p:spPr>
        <p:txBody>
          <a:bodyPr>
            <a:normAutofit/>
          </a:bodyPr>
          <a:lstStyle/>
          <a:p>
            <a:pPr algn="ctr" eaLnBrk="1" fontAlgn="auto" hangingPunct="1">
              <a:spcAft>
                <a:spcPts val="0"/>
              </a:spcAft>
              <a:defRPr/>
            </a:pPr>
            <a:r>
              <a:rPr lang="en-US" sz="3200">
                <a:solidFill>
                  <a:srgbClr val="FFFFFF"/>
                </a:solidFill>
              </a:rPr>
              <a:t>Tourism employment</a:t>
            </a:r>
          </a:p>
        </p:txBody>
      </p:sp>
      <p:sp>
        <p:nvSpPr>
          <p:cNvPr id="20484" name="Slide Number Placeholder 3"/>
          <p:cNvSpPr>
            <a:spLocks noGrp="1"/>
          </p:cNvSpPr>
          <p:nvPr>
            <p:ph type="sldNum" sz="quarter" idx="12"/>
          </p:nvPr>
        </p:nvSpPr>
        <p:spPr bwMode="auto">
          <a:xfrm>
            <a:off x="7852410" y="320040"/>
            <a:ext cx="685800" cy="32004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nchorCtr="0" compatLnSpc="1">
            <a:prstTxWarp prst="textNoShape">
              <a:avLst/>
            </a:prstTxWarp>
            <a:normAutofit/>
          </a:bodyPr>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algn="r" eaLnBrk="1" hangingPunct="1">
              <a:spcAft>
                <a:spcPts val="600"/>
              </a:spcAft>
            </a:pPr>
            <a:fld id="{F110B2A2-D0BD-4FDD-9603-EECDB268F568}" type="slidenum">
              <a:rPr lang="en-US" sz="1000">
                <a:solidFill>
                  <a:schemeClr val="tx1">
                    <a:lumMod val="50000"/>
                    <a:lumOff val="50000"/>
                  </a:schemeClr>
                </a:solidFill>
                <a:latin typeface="Times New Roman" pitchFamily="18" charset="0"/>
                <a:cs typeface="Times New Roman" pitchFamily="18" charset="0"/>
                <a:sym typeface="Times New Roman" pitchFamily="18" charset="0"/>
              </a:rPr>
              <a:pPr algn="r" eaLnBrk="1" hangingPunct="1">
                <a:spcAft>
                  <a:spcPts val="600"/>
                </a:spcAft>
              </a:pPr>
              <a:t>8</a:t>
            </a:fld>
            <a:endParaRPr lang="en-US" sz="1000">
              <a:solidFill>
                <a:schemeClr val="tx1">
                  <a:lumMod val="50000"/>
                  <a:lumOff val="50000"/>
                </a:schemeClr>
              </a:solidFill>
              <a:latin typeface="Times New Roman" pitchFamily="18" charset="0"/>
              <a:cs typeface="Times New Roman" pitchFamily="18" charset="0"/>
              <a:sym typeface="Times New Roman" pitchFamily="18" charset="0"/>
            </a:endParaRPr>
          </a:p>
        </p:txBody>
      </p:sp>
      <p:sp>
        <p:nvSpPr>
          <p:cNvPr id="23555" name="Rectangle 7"/>
          <p:cNvSpPr>
            <a:spLocks noGrp="1" noChangeArrowheads="1"/>
          </p:cNvSpPr>
          <p:nvPr>
            <p:ph idx="1"/>
          </p:nvPr>
        </p:nvSpPr>
        <p:spPr>
          <a:xfrm>
            <a:off x="3840480" y="804672"/>
            <a:ext cx="4711446" cy="5248656"/>
          </a:xfrm>
        </p:spPr>
        <p:txBody>
          <a:bodyPr anchor="ctr">
            <a:normAutofit/>
          </a:bodyPr>
          <a:lstStyle/>
          <a:p>
            <a:pPr marL="0" indent="0" eaLnBrk="1" hangingPunct="1">
              <a:buFont typeface="Arial" charset="0"/>
              <a:buNone/>
              <a:defRPr/>
            </a:pPr>
            <a:r>
              <a:rPr lang="en-US" sz="1700" dirty="0"/>
              <a:t>Tourism Employment</a:t>
            </a:r>
          </a:p>
          <a:p>
            <a:pPr marL="0" indent="0" eaLnBrk="1" hangingPunct="1">
              <a:buFont typeface="Arial" charset="0"/>
              <a:buNone/>
              <a:defRPr/>
            </a:pPr>
            <a:endParaRPr lang="en-US" sz="1700" dirty="0"/>
          </a:p>
          <a:p>
            <a:pPr lvl="1">
              <a:buFont typeface="Arial" charset="0"/>
              <a:buChar char="•"/>
              <a:defRPr/>
            </a:pPr>
            <a:r>
              <a:rPr lang="en-US" sz="1700" dirty="0"/>
              <a:t>In Australia 929 000 people are employed in tourism directly and indirectly (8% of jobs)</a:t>
            </a:r>
          </a:p>
          <a:p>
            <a:pPr lvl="1">
              <a:buFont typeface="Arial" charset="0"/>
              <a:buChar char="•"/>
              <a:defRPr/>
            </a:pPr>
            <a:r>
              <a:rPr lang="en-US" sz="1700" dirty="0"/>
              <a:t>High numbers of casual and part time employees in the workforce</a:t>
            </a:r>
          </a:p>
          <a:p>
            <a:pPr lvl="1" eaLnBrk="1" hangingPunct="1">
              <a:buFont typeface="Arial" charset="0"/>
              <a:buChar char="•"/>
              <a:defRPr/>
            </a:pPr>
            <a:r>
              <a:rPr lang="en-US" sz="1700" dirty="0"/>
              <a:t>Often unskilled or low skills</a:t>
            </a:r>
          </a:p>
          <a:p>
            <a:pPr lvl="1" eaLnBrk="1" hangingPunct="1">
              <a:buFont typeface="Arial" charset="0"/>
              <a:buChar char="•"/>
              <a:defRPr/>
            </a:pPr>
            <a:r>
              <a:rPr lang="en-US" sz="1700" dirty="0"/>
              <a:t>Often in the informal sector</a:t>
            </a:r>
          </a:p>
        </p:txBody>
      </p:sp>
      <p:sp>
        <p:nvSpPr>
          <p:cNvPr id="20485" name="Text Box 8"/>
          <p:cNvSpPr txBox="1">
            <a:spLocks noChangeArrowheads="1"/>
          </p:cNvSpPr>
          <p:nvPr/>
        </p:nvSpPr>
        <p:spPr bwMode="auto">
          <a:xfrm>
            <a:off x="8763000" y="6629400"/>
            <a:ext cx="1524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b"/>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algn="r" eaLnBrk="1" hangingPunct="1">
              <a:spcAft>
                <a:spcPts val="600"/>
              </a:spcAft>
            </a:pPr>
            <a:fld id="{3BF21AB2-B34B-439D-8E40-9FB530A1F0A4}" type="slidenum">
              <a:rPr lang="en-US" sz="2400">
                <a:solidFill>
                  <a:schemeClr val="tx1"/>
                </a:solidFill>
                <a:latin typeface="Times New Roman" pitchFamily="18" charset="0"/>
                <a:cs typeface="Times New Roman" pitchFamily="18" charset="0"/>
                <a:sym typeface="Times New Roman" pitchFamily="18" charset="0"/>
              </a:rPr>
              <a:pPr algn="r" eaLnBrk="1" hangingPunct="1">
                <a:spcAft>
                  <a:spcPts val="600"/>
                </a:spcAft>
              </a:pPr>
              <a:t>8</a:t>
            </a:fld>
            <a:endParaRPr lang="en-US" sz="2400">
              <a:solidFill>
                <a:schemeClr val="tx1"/>
              </a:solidFill>
              <a:latin typeface="Times New Roman" pitchFamily="18" charset="0"/>
              <a:cs typeface="Times New Roman" pitchFamily="18" charset="0"/>
              <a:sym typeface="Times New Roman" pitchFamily="18" charset="0"/>
            </a:endParaRPr>
          </a:p>
        </p:txBody>
      </p:sp>
      <p:pic>
        <p:nvPicPr>
          <p:cNvPr id="33" name="Picture 3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01561" y="5728444"/>
            <a:ext cx="874192" cy="1137493"/>
          </a:xfrm>
          <a:prstGeom prst="rect">
            <a:avLst/>
          </a:prstGeom>
        </p:spPr>
      </p:pic>
      <p:pic>
        <p:nvPicPr>
          <p:cNvPr id="34" name="Picture 3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4569" y="6174339"/>
            <a:ext cx="791146" cy="691598"/>
          </a:xfrm>
          <a:prstGeom prst="rect">
            <a:avLst/>
          </a:prstGeom>
        </p:spPr>
      </p:pic>
      <p:sp>
        <p:nvSpPr>
          <p:cNvPr id="35" name="TextBox 34"/>
          <p:cNvSpPr txBox="1"/>
          <p:nvPr/>
        </p:nvSpPr>
        <p:spPr>
          <a:xfrm>
            <a:off x="1055715" y="6588938"/>
            <a:ext cx="4811061" cy="276999"/>
          </a:xfrm>
          <a:prstGeom prst="rect">
            <a:avLst/>
          </a:prstGeom>
          <a:noFill/>
        </p:spPr>
        <p:txBody>
          <a:bodyPr wrap="none" rtlCol="0">
            <a:spAutoFit/>
          </a:bodyPr>
          <a:lstStyle/>
          <a:p>
            <a:r>
              <a:rPr lang="en-US" sz="1200" dirty="0" smtClean="0"/>
              <a:t>© Alexandra</a:t>
            </a:r>
            <a:r>
              <a:rPr lang="en-US" sz="1200" baseline="0" dirty="0" smtClean="0"/>
              <a:t> Coghlan 2019 </a:t>
            </a:r>
            <a:r>
              <a:rPr lang="en-US" sz="1200" i="1" dirty="0" smtClean="0"/>
              <a:t>Introduction</a:t>
            </a:r>
            <a:r>
              <a:rPr lang="en-US" sz="1200" i="1" baseline="0" dirty="0" smtClean="0"/>
              <a:t> to Sustainable </a:t>
            </a:r>
            <a:r>
              <a:rPr lang="en-US" sz="1200" i="1" dirty="0" smtClean="0"/>
              <a:t>Tourism</a:t>
            </a:r>
            <a:endParaRPr lang="en-US" sz="1200" i="1" dirty="0"/>
          </a:p>
        </p:txBody>
      </p:sp>
    </p:spTree>
    <p:extLst>
      <p:ext uri="{BB962C8B-B14F-4D97-AF65-F5344CB8AC3E}">
        <p14:creationId xmlns:p14="http://schemas.microsoft.com/office/powerpoint/2010/main" val="1521600185"/>
      </p:ext>
    </p:extLst>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6" name="Rectangle 135">
            <a:extLst>
              <a:ext uri="{FF2B5EF4-FFF2-40B4-BE49-F238E27FC236}">
                <a16:creationId xmlns:a16="http://schemas.microsoft.com/office/drawing/2014/main" xmlns="" id="{15911E3A-C35B-4EF7-A355-B84E9A14AF4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
            <a:ext cx="9144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38" name="Group 137">
            <a:extLst>
              <a:ext uri="{FF2B5EF4-FFF2-40B4-BE49-F238E27FC236}">
                <a16:creationId xmlns:a16="http://schemas.microsoft.com/office/drawing/2014/main" xmlns="" id="{E21ADB3D-AD65-44B4-847D-5E90E90A5D16}"/>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313134" y="0"/>
            <a:ext cx="9438087" cy="6853238"/>
            <a:chOff x="-417513" y="0"/>
            <a:chExt cx="12584114" cy="6853238"/>
          </a:xfrm>
        </p:grpSpPr>
        <p:sp>
          <p:nvSpPr>
            <p:cNvPr id="139" name="Freeform 5">
              <a:extLst>
                <a:ext uri="{FF2B5EF4-FFF2-40B4-BE49-F238E27FC236}">
                  <a16:creationId xmlns:a16="http://schemas.microsoft.com/office/drawing/2014/main" xmlns="" id="{CF580C70-814C-4845-B645-919BFFBD16B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0" name="Freeform 6">
              <a:extLst>
                <a:ext uri="{FF2B5EF4-FFF2-40B4-BE49-F238E27FC236}">
                  <a16:creationId xmlns:a16="http://schemas.microsoft.com/office/drawing/2014/main" xmlns="" id="{34D7BF57-4CAA-45B2-9EF0-0AA1FCF70B1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1" name="Freeform 7">
              <a:extLst>
                <a:ext uri="{FF2B5EF4-FFF2-40B4-BE49-F238E27FC236}">
                  <a16:creationId xmlns:a16="http://schemas.microsoft.com/office/drawing/2014/main" xmlns="" id="{7886F306-C03A-40C6-8FD5-DCE3D4595D6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2" name="Freeform 8">
              <a:extLst>
                <a:ext uri="{FF2B5EF4-FFF2-40B4-BE49-F238E27FC236}">
                  <a16:creationId xmlns:a16="http://schemas.microsoft.com/office/drawing/2014/main" xmlns="" id="{2FDC9A36-C7C3-47D7-A64E-ED25C47EC70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43" name="Freeform 9">
              <a:extLst>
                <a:ext uri="{FF2B5EF4-FFF2-40B4-BE49-F238E27FC236}">
                  <a16:creationId xmlns:a16="http://schemas.microsoft.com/office/drawing/2014/main" xmlns="" id="{BB19BC37-158A-43DC-9A9E-E45CC71954D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44" name="Freeform 10">
              <a:extLst>
                <a:ext uri="{FF2B5EF4-FFF2-40B4-BE49-F238E27FC236}">
                  <a16:creationId xmlns:a16="http://schemas.microsoft.com/office/drawing/2014/main" xmlns="" id="{077654CC-108F-48D5-B5E9-437F164F52A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45" name="Freeform 11">
              <a:extLst>
                <a:ext uri="{FF2B5EF4-FFF2-40B4-BE49-F238E27FC236}">
                  <a16:creationId xmlns:a16="http://schemas.microsoft.com/office/drawing/2014/main" xmlns="" id="{A3CF3A63-1C1E-4E85-A78A-FDC16431E3A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6" name="Freeform 12">
              <a:extLst>
                <a:ext uri="{FF2B5EF4-FFF2-40B4-BE49-F238E27FC236}">
                  <a16:creationId xmlns:a16="http://schemas.microsoft.com/office/drawing/2014/main" xmlns="" id="{8740FC9A-72DD-4D9B-BA25-1CCED135240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7" name="Freeform 13">
              <a:extLst>
                <a:ext uri="{FF2B5EF4-FFF2-40B4-BE49-F238E27FC236}">
                  <a16:creationId xmlns:a16="http://schemas.microsoft.com/office/drawing/2014/main" xmlns="" id="{7FBF5743-F2AE-4D0D-BCD1-01F7686D012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8" name="Freeform 14">
              <a:extLst>
                <a:ext uri="{FF2B5EF4-FFF2-40B4-BE49-F238E27FC236}">
                  <a16:creationId xmlns:a16="http://schemas.microsoft.com/office/drawing/2014/main" xmlns="" id="{CED32316-D4F7-4795-BBE0-DEBB60E27CE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9" name="Freeform 15">
              <a:extLst>
                <a:ext uri="{FF2B5EF4-FFF2-40B4-BE49-F238E27FC236}">
                  <a16:creationId xmlns:a16="http://schemas.microsoft.com/office/drawing/2014/main" xmlns="" id="{583B23C9-B9B7-4E93-9538-CBE316F83FD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50" name="Freeform 16">
              <a:extLst>
                <a:ext uri="{FF2B5EF4-FFF2-40B4-BE49-F238E27FC236}">
                  <a16:creationId xmlns:a16="http://schemas.microsoft.com/office/drawing/2014/main" xmlns="" id="{5B144260-9F2C-4ADB-A37C-1CFB4B428B1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51" name="Freeform 17">
              <a:extLst>
                <a:ext uri="{FF2B5EF4-FFF2-40B4-BE49-F238E27FC236}">
                  <a16:creationId xmlns:a16="http://schemas.microsoft.com/office/drawing/2014/main" xmlns="" id="{53FF918D-79D3-4F55-A68C-0DD5880DABD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52" name="Freeform 18">
              <a:extLst>
                <a:ext uri="{FF2B5EF4-FFF2-40B4-BE49-F238E27FC236}">
                  <a16:creationId xmlns:a16="http://schemas.microsoft.com/office/drawing/2014/main" xmlns="" id="{B9FC1440-933F-44FE-8D77-4827DD0F99A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53" name="Freeform 19">
              <a:extLst>
                <a:ext uri="{FF2B5EF4-FFF2-40B4-BE49-F238E27FC236}">
                  <a16:creationId xmlns:a16="http://schemas.microsoft.com/office/drawing/2014/main" xmlns="" id="{0F67F308-A67C-4D2E-B081-59BB31D8EC5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54" name="Freeform 20">
              <a:extLst>
                <a:ext uri="{FF2B5EF4-FFF2-40B4-BE49-F238E27FC236}">
                  <a16:creationId xmlns:a16="http://schemas.microsoft.com/office/drawing/2014/main" xmlns="" id="{80112F01-90EB-4AEC-A39C-5C6875FFB99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55" name="Freeform 21">
              <a:extLst>
                <a:ext uri="{FF2B5EF4-FFF2-40B4-BE49-F238E27FC236}">
                  <a16:creationId xmlns:a16="http://schemas.microsoft.com/office/drawing/2014/main" xmlns="" id="{893F6B05-90EB-4C75-A0F0-C7247553BD8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156" name="Freeform 22">
              <a:extLst>
                <a:ext uri="{FF2B5EF4-FFF2-40B4-BE49-F238E27FC236}">
                  <a16:creationId xmlns:a16="http://schemas.microsoft.com/office/drawing/2014/main" xmlns="" id="{227B563B-E0C0-4D81-966D-B5E2DBAAE8B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57" name="Freeform 23">
              <a:extLst>
                <a:ext uri="{FF2B5EF4-FFF2-40B4-BE49-F238E27FC236}">
                  <a16:creationId xmlns:a16="http://schemas.microsoft.com/office/drawing/2014/main" xmlns="" id="{130DF93D-D1FF-477A-BDCE-C8B01C3B476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58" name="Freeform 24">
              <a:extLst>
                <a:ext uri="{FF2B5EF4-FFF2-40B4-BE49-F238E27FC236}">
                  <a16:creationId xmlns:a16="http://schemas.microsoft.com/office/drawing/2014/main" xmlns="" id="{44ED67A1-C6FE-4AC8-8473-11DAC03DCD3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59" name="Freeform 25">
              <a:extLst>
                <a:ext uri="{FF2B5EF4-FFF2-40B4-BE49-F238E27FC236}">
                  <a16:creationId xmlns:a16="http://schemas.microsoft.com/office/drawing/2014/main" xmlns="" id="{213A54F3-15FA-4C8F-8ABF-CE77E721965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161" name="Group 160">
            <a:extLst>
              <a:ext uri="{FF2B5EF4-FFF2-40B4-BE49-F238E27FC236}">
                <a16:creationId xmlns:a16="http://schemas.microsoft.com/office/drawing/2014/main" xmlns="" id="{5F8A7F7F-DD1A-4F41-98AC-B9CE2A620CDC}"/>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600108" y="1699589"/>
            <a:ext cx="2755857" cy="3470421"/>
            <a:chOff x="697883" y="1816768"/>
            <a:chExt cx="3674476" cy="3470421"/>
          </a:xfrm>
        </p:grpSpPr>
        <p:sp>
          <p:nvSpPr>
            <p:cNvPr id="162" name="Rectangle 161">
              <a:extLst>
                <a:ext uri="{FF2B5EF4-FFF2-40B4-BE49-F238E27FC236}">
                  <a16:creationId xmlns:a16="http://schemas.microsoft.com/office/drawing/2014/main" xmlns="" id="{CEF47228-EB7C-4EBA-BE01-DA6CB241028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3" name="Isosceles Triangle 22">
              <a:extLst>
                <a:ext uri="{FF2B5EF4-FFF2-40B4-BE49-F238E27FC236}">
                  <a16:creationId xmlns:a16="http://schemas.microsoft.com/office/drawing/2014/main" xmlns="" id="{3D2FD25A-EFFD-4F5C-9258-981F5907DE2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4" name="Rectangle 163">
              <a:extLst>
                <a:ext uri="{FF2B5EF4-FFF2-40B4-BE49-F238E27FC236}">
                  <a16:creationId xmlns:a16="http://schemas.microsoft.com/office/drawing/2014/main" xmlns="" id="{DCF573BC-A06F-4036-A3A8-9D07DDE6225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1512" name="Rectangle 6"/>
          <p:cNvSpPr>
            <a:spLocks noGrp="1" noChangeArrowheads="1"/>
          </p:cNvSpPr>
          <p:nvPr>
            <p:ph type="title"/>
          </p:nvPr>
        </p:nvSpPr>
        <p:spPr>
          <a:xfrm>
            <a:off x="678657" y="2415322"/>
            <a:ext cx="2588798" cy="2399869"/>
          </a:xfrm>
        </p:spPr>
        <p:txBody>
          <a:bodyPr>
            <a:normAutofit/>
          </a:bodyPr>
          <a:lstStyle/>
          <a:p>
            <a:pPr algn="ctr" eaLnBrk="1" fontAlgn="auto" hangingPunct="1">
              <a:spcAft>
                <a:spcPts val="0"/>
              </a:spcAft>
              <a:defRPr/>
            </a:pPr>
            <a:r>
              <a:rPr lang="en-US" sz="3000">
                <a:solidFill>
                  <a:srgbClr val="FFFFFF"/>
                </a:solidFill>
              </a:rPr>
              <a:t>Regional Development</a:t>
            </a:r>
          </a:p>
        </p:txBody>
      </p:sp>
      <p:sp>
        <p:nvSpPr>
          <p:cNvPr id="21508" name="Slide Number Placeholder 3"/>
          <p:cNvSpPr>
            <a:spLocks noGrp="1"/>
          </p:cNvSpPr>
          <p:nvPr>
            <p:ph type="sldNum" sz="quarter" idx="12"/>
          </p:nvPr>
        </p:nvSpPr>
        <p:spPr bwMode="auto">
          <a:xfrm>
            <a:off x="7852410" y="320040"/>
            <a:ext cx="685800" cy="32004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nchorCtr="0" compatLnSpc="1">
            <a:prstTxWarp prst="textNoShape">
              <a:avLst/>
            </a:prstTxWarp>
            <a:normAutofit/>
          </a:bodyPr>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algn="r" eaLnBrk="1" hangingPunct="1">
              <a:spcAft>
                <a:spcPts val="600"/>
              </a:spcAft>
            </a:pPr>
            <a:fld id="{265C7654-8EC7-460B-84D1-20971E3E4585}" type="slidenum">
              <a:rPr lang="en-US" sz="1000">
                <a:solidFill>
                  <a:schemeClr val="tx1">
                    <a:lumMod val="50000"/>
                    <a:lumOff val="50000"/>
                  </a:schemeClr>
                </a:solidFill>
                <a:latin typeface="Times New Roman" pitchFamily="18" charset="0"/>
                <a:cs typeface="Times New Roman" pitchFamily="18" charset="0"/>
                <a:sym typeface="Times New Roman" pitchFamily="18" charset="0"/>
              </a:rPr>
              <a:pPr algn="r" eaLnBrk="1" hangingPunct="1">
                <a:spcAft>
                  <a:spcPts val="600"/>
                </a:spcAft>
              </a:pPr>
              <a:t>9</a:t>
            </a:fld>
            <a:endParaRPr lang="en-US" sz="1000">
              <a:solidFill>
                <a:schemeClr val="tx1">
                  <a:lumMod val="50000"/>
                  <a:lumOff val="50000"/>
                </a:schemeClr>
              </a:solidFill>
              <a:latin typeface="Times New Roman" pitchFamily="18" charset="0"/>
              <a:cs typeface="Times New Roman" pitchFamily="18" charset="0"/>
              <a:sym typeface="Times New Roman" pitchFamily="18" charset="0"/>
            </a:endParaRPr>
          </a:p>
        </p:txBody>
      </p:sp>
      <p:sp>
        <p:nvSpPr>
          <p:cNvPr id="24579" name="Rectangle 7"/>
          <p:cNvSpPr>
            <a:spLocks noGrp="1" noChangeArrowheads="1"/>
          </p:cNvSpPr>
          <p:nvPr>
            <p:ph idx="1"/>
          </p:nvPr>
        </p:nvSpPr>
        <p:spPr>
          <a:xfrm>
            <a:off x="3840480" y="804672"/>
            <a:ext cx="4711446" cy="5248656"/>
          </a:xfrm>
        </p:spPr>
        <p:txBody>
          <a:bodyPr anchor="ctr">
            <a:normAutofit/>
          </a:bodyPr>
          <a:lstStyle/>
          <a:p>
            <a:pPr marL="0" indent="0" eaLnBrk="1" hangingPunct="1">
              <a:buNone/>
              <a:defRPr/>
            </a:pPr>
            <a:r>
              <a:rPr lang="en-US" sz="1700" dirty="0"/>
              <a:t>Tourism can offer alternative regional development options to areas where other sectors are in decline or few other sectors exist </a:t>
            </a:r>
          </a:p>
          <a:p>
            <a:pPr eaLnBrk="1" hangingPunct="1">
              <a:buFont typeface="Monotype Sorts" charset="2"/>
              <a:buChar char="F"/>
              <a:defRPr/>
            </a:pPr>
            <a:endParaRPr lang="en-US" sz="1700" dirty="0"/>
          </a:p>
          <a:p>
            <a:pPr lvl="1" eaLnBrk="1" hangingPunct="1">
              <a:buFont typeface="Arial" charset="0"/>
              <a:buChar char="•"/>
              <a:defRPr/>
            </a:pPr>
            <a:r>
              <a:rPr lang="en-US" sz="1700" dirty="0"/>
              <a:t>Ecotourism</a:t>
            </a:r>
          </a:p>
          <a:p>
            <a:pPr lvl="1" eaLnBrk="1" hangingPunct="1">
              <a:buFont typeface="Arial" charset="0"/>
              <a:buChar char="•"/>
              <a:defRPr/>
            </a:pPr>
            <a:r>
              <a:rPr lang="en-US" sz="1700" dirty="0"/>
              <a:t>Farm tourism </a:t>
            </a:r>
          </a:p>
          <a:p>
            <a:pPr lvl="1" eaLnBrk="1" hangingPunct="1">
              <a:buFont typeface="Arial" charset="0"/>
              <a:buChar char="•"/>
              <a:defRPr/>
            </a:pPr>
            <a:r>
              <a:rPr lang="en-US" sz="1700" dirty="0"/>
              <a:t>Volunteer tourism </a:t>
            </a:r>
          </a:p>
          <a:p>
            <a:pPr lvl="1" eaLnBrk="1" hangingPunct="1">
              <a:buFont typeface="Arial" charset="0"/>
              <a:buChar char="•"/>
              <a:defRPr/>
            </a:pPr>
            <a:r>
              <a:rPr lang="en-US" sz="1700" dirty="0"/>
              <a:t>Cultural tourism/community-based tourism</a:t>
            </a:r>
          </a:p>
          <a:p>
            <a:pPr lvl="1" eaLnBrk="1" hangingPunct="1">
              <a:buFont typeface="Arial" charset="0"/>
              <a:buChar char="•"/>
              <a:defRPr/>
            </a:pPr>
            <a:r>
              <a:rPr lang="en-US" sz="1700" dirty="0"/>
              <a:t>Casinos</a:t>
            </a:r>
          </a:p>
        </p:txBody>
      </p:sp>
      <p:sp>
        <p:nvSpPr>
          <p:cNvPr id="21509" name="Text Box 8"/>
          <p:cNvSpPr txBox="1">
            <a:spLocks noChangeArrowheads="1"/>
          </p:cNvSpPr>
          <p:nvPr/>
        </p:nvSpPr>
        <p:spPr bwMode="auto">
          <a:xfrm>
            <a:off x="8763000" y="6629400"/>
            <a:ext cx="1524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b"/>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algn="r" eaLnBrk="1" hangingPunct="1">
              <a:spcAft>
                <a:spcPts val="600"/>
              </a:spcAft>
            </a:pPr>
            <a:fld id="{337D68CC-4AF6-4A4A-BBFE-0710257FA9A1}" type="slidenum">
              <a:rPr lang="en-US" sz="1400">
                <a:solidFill>
                  <a:schemeClr val="tx1"/>
                </a:solidFill>
                <a:latin typeface="Times New Roman" pitchFamily="18" charset="0"/>
                <a:cs typeface="Times New Roman" pitchFamily="18" charset="0"/>
                <a:sym typeface="Times New Roman" pitchFamily="18" charset="0"/>
              </a:rPr>
              <a:pPr algn="r" eaLnBrk="1" hangingPunct="1">
                <a:spcAft>
                  <a:spcPts val="600"/>
                </a:spcAft>
              </a:pPr>
              <a:t>9</a:t>
            </a:fld>
            <a:endParaRPr lang="en-US" sz="1400">
              <a:solidFill>
                <a:schemeClr val="tx1"/>
              </a:solidFill>
              <a:latin typeface="Times New Roman" pitchFamily="18" charset="0"/>
              <a:cs typeface="Times New Roman" pitchFamily="18" charset="0"/>
              <a:sym typeface="Times New Roman" pitchFamily="18" charset="0"/>
            </a:endParaRPr>
          </a:p>
        </p:txBody>
      </p:sp>
      <p:pic>
        <p:nvPicPr>
          <p:cNvPr id="33" name="Picture 3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08170" y="5709927"/>
            <a:ext cx="874192" cy="1137493"/>
          </a:xfrm>
          <a:prstGeom prst="rect">
            <a:avLst/>
          </a:prstGeom>
        </p:spPr>
      </p:pic>
      <p:pic>
        <p:nvPicPr>
          <p:cNvPr id="34" name="Picture 3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1178" y="6155822"/>
            <a:ext cx="791146" cy="691598"/>
          </a:xfrm>
          <a:prstGeom prst="rect">
            <a:avLst/>
          </a:prstGeom>
        </p:spPr>
      </p:pic>
      <p:sp>
        <p:nvSpPr>
          <p:cNvPr id="35" name="TextBox 34"/>
          <p:cNvSpPr txBox="1"/>
          <p:nvPr/>
        </p:nvSpPr>
        <p:spPr>
          <a:xfrm>
            <a:off x="1062324" y="6570421"/>
            <a:ext cx="4811061" cy="276999"/>
          </a:xfrm>
          <a:prstGeom prst="rect">
            <a:avLst/>
          </a:prstGeom>
          <a:noFill/>
        </p:spPr>
        <p:txBody>
          <a:bodyPr wrap="none" rtlCol="0">
            <a:spAutoFit/>
          </a:bodyPr>
          <a:lstStyle/>
          <a:p>
            <a:r>
              <a:rPr lang="en-US" sz="1200" dirty="0" smtClean="0"/>
              <a:t>© Alexandra</a:t>
            </a:r>
            <a:r>
              <a:rPr lang="en-US" sz="1200" baseline="0" dirty="0" smtClean="0"/>
              <a:t> Coghlan 2019 </a:t>
            </a:r>
            <a:r>
              <a:rPr lang="en-US" sz="1200" i="1" dirty="0" smtClean="0"/>
              <a:t>Introduction</a:t>
            </a:r>
            <a:r>
              <a:rPr lang="en-US" sz="1200" i="1" baseline="0" dirty="0" smtClean="0"/>
              <a:t> to Sustainable </a:t>
            </a:r>
            <a:r>
              <a:rPr lang="en-US" sz="1200" i="1" dirty="0" smtClean="0"/>
              <a:t>Tourism</a:t>
            </a:r>
            <a:endParaRPr lang="en-US" sz="1200" i="1" dirty="0"/>
          </a:p>
        </p:txBody>
      </p:sp>
    </p:spTree>
    <p:extLst>
      <p:ext uri="{BB962C8B-B14F-4D97-AF65-F5344CB8AC3E}">
        <p14:creationId xmlns:p14="http://schemas.microsoft.com/office/powerpoint/2010/main" val="1353487443"/>
      </p:ext>
    </p:extLst>
  </p:cSld>
  <p:clrMapOvr>
    <a:masterClrMapping/>
  </p:clrMapOvr>
  <p:transition spd="slow"/>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efault Theme">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Custom 1">
      <a:majorFont>
        <a:latin typeface="Arial Rounded MT Bold"/>
        <a:ea typeface=""/>
        <a:cs typeface=""/>
      </a:majorFont>
      <a:minorFont>
        <a:latin typeface="Arial Rounded MT Bold"/>
        <a:ea typeface=""/>
        <a:cs typeface=""/>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TotalTime>
  <Words>1375</Words>
  <Application>Microsoft Office PowerPoint</Application>
  <PresentationFormat>On-screen Show (4:3)</PresentationFormat>
  <Paragraphs>272</Paragraphs>
  <Slides>32</Slides>
  <Notes>11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32</vt:i4>
      </vt:variant>
    </vt:vector>
  </HeadingPairs>
  <TitlesOfParts>
    <vt:vector size="42" baseType="lpstr">
      <vt:lpstr>Arial</vt:lpstr>
      <vt:lpstr>Arial Rounded MT Bold</vt:lpstr>
      <vt:lpstr>Calibri</vt:lpstr>
      <vt:lpstr>Gill Sans</vt:lpstr>
      <vt:lpstr>Monotype Sorts</vt:lpstr>
      <vt:lpstr>Times New Roman</vt:lpstr>
      <vt:lpstr>Wingdings</vt:lpstr>
      <vt:lpstr>ヒラギノ明朝 ProN W3</vt:lpstr>
      <vt:lpstr>ヒラギノ角ゴ ProN W3</vt:lpstr>
      <vt:lpstr>Default Theme</vt:lpstr>
      <vt:lpstr>IMPACTS OF sustainable tourism</vt:lpstr>
      <vt:lpstr>Tourism impacts </vt:lpstr>
      <vt:lpstr>Impacts of Tourism</vt:lpstr>
      <vt:lpstr>Economic Impacts </vt:lpstr>
      <vt:lpstr>Economic Benefits</vt:lpstr>
      <vt:lpstr>Revenue</vt:lpstr>
      <vt:lpstr>Measuring tourism expenditure </vt:lpstr>
      <vt:lpstr>Tourism employment</vt:lpstr>
      <vt:lpstr>Regional Development</vt:lpstr>
      <vt:lpstr>Economic Costs</vt:lpstr>
      <vt:lpstr>Direct costs </vt:lpstr>
      <vt:lpstr>Indirect costs  </vt:lpstr>
      <vt:lpstr>Indirect Costs – Continued</vt:lpstr>
      <vt:lpstr>SOCIO-CULTURAL IMPACTS </vt:lpstr>
      <vt:lpstr>The extent and nature  of socio-cultural impacts depend on 6 factors </vt:lpstr>
      <vt:lpstr>Social &amp; Cultural impacts</vt:lpstr>
      <vt:lpstr>Socio-cultural Costs</vt:lpstr>
      <vt:lpstr>Authenticity &amp; Commodification  </vt:lpstr>
      <vt:lpstr>Servility theory &amp; demonstration effect </vt:lpstr>
      <vt:lpstr>Crime </vt:lpstr>
      <vt:lpstr>Local irritation  </vt:lpstr>
      <vt:lpstr>Socio-cultural Benefits</vt:lpstr>
      <vt:lpstr>Social &amp; Cultural Benefits</vt:lpstr>
      <vt:lpstr>Alternative economies in tourism</vt:lpstr>
      <vt:lpstr>ENVIRONMENTAL   IMPACTS </vt:lpstr>
      <vt:lpstr>Terminology to consider</vt:lpstr>
      <vt:lpstr>Environmental costs  </vt:lpstr>
      <vt:lpstr>Impacts from Accommodation</vt:lpstr>
      <vt:lpstr>Tourism emissions</vt:lpstr>
      <vt:lpstr>Environmental Benefits of tourism   </vt:lpstr>
      <vt:lpstr>Possible benefits of tourism for the natural environment</vt:lpstr>
      <vt:lpstr>Tourism and Poaching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IMPACTS OF sustainable tourism</dc:title>
  <dc:creator>Alexandra Coghlan</dc:creator>
  <cp:lastModifiedBy>Sally North</cp:lastModifiedBy>
  <cp:revision>2</cp:revision>
  <dcterms:created xsi:type="dcterms:W3CDTF">2019-09-06T05:21:09Z</dcterms:created>
  <dcterms:modified xsi:type="dcterms:W3CDTF">2019-09-18T13:07:04Z</dcterms:modified>
</cp:coreProperties>
</file>